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9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8572500" cx="15240000"/>
  <p:notesSz cx="6858000" cy="9144000"/>
  <p:embeddedFontLst>
    <p:embeddedFont>
      <p:font typeface="Klarna Text Mono"/>
      <p:regular r:id="rId49"/>
    </p:embeddedFont>
    <p:embeddedFont>
      <p:font typeface="Klarna Text"/>
      <p:regular r:id="rId50"/>
      <p:bold r:id="rId51"/>
      <p:italic r:id="rId52"/>
      <p:boldItalic r:id="rId53"/>
    </p:embeddedFont>
    <p:embeddedFont>
      <p:font typeface="Klarna Text Mono Medium"/>
      <p:regular r:id="rId54"/>
    </p:embeddedFont>
    <p:embeddedFont>
      <p:font typeface="Klarna Headline"/>
      <p:regular r:id="rId55"/>
      <p:bold r:id="rId56"/>
      <p:italic r:id="rId57"/>
      <p:boldItalic r:id="rId58"/>
    </p:embeddedFont>
    <p:embeddedFont>
      <p:font typeface="Klarna Text Medium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3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KlarnaText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KlarnaTextMedium-boldItalic.fntdata"/><Relationship Id="rId61" Type="http://schemas.openxmlformats.org/officeDocument/2006/relationships/font" Target="fonts/KlarnaTextMedium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KlarnaText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KlarnaText-bold.fntdata"/><Relationship Id="rId50" Type="http://schemas.openxmlformats.org/officeDocument/2006/relationships/font" Target="fonts/KlarnaText-regular.fntdata"/><Relationship Id="rId53" Type="http://schemas.openxmlformats.org/officeDocument/2006/relationships/font" Target="fonts/KlarnaText-boldItalic.fntdata"/><Relationship Id="rId52" Type="http://schemas.openxmlformats.org/officeDocument/2006/relationships/font" Target="fonts/KlarnaText-italic.fntdata"/><Relationship Id="rId11" Type="http://schemas.openxmlformats.org/officeDocument/2006/relationships/slide" Target="slides/slide6.xml"/><Relationship Id="rId55" Type="http://schemas.openxmlformats.org/officeDocument/2006/relationships/font" Target="fonts/KlarnaHeadline-regular.fntdata"/><Relationship Id="rId10" Type="http://schemas.openxmlformats.org/officeDocument/2006/relationships/slide" Target="slides/slide5.xml"/><Relationship Id="rId54" Type="http://schemas.openxmlformats.org/officeDocument/2006/relationships/font" Target="fonts/KlarnaTextMonoMedium-regular.fntdata"/><Relationship Id="rId13" Type="http://schemas.openxmlformats.org/officeDocument/2006/relationships/slide" Target="slides/slide8.xml"/><Relationship Id="rId57" Type="http://schemas.openxmlformats.org/officeDocument/2006/relationships/font" Target="fonts/KlarnaHeadline-italic.fntdata"/><Relationship Id="rId12" Type="http://schemas.openxmlformats.org/officeDocument/2006/relationships/slide" Target="slides/slide7.xml"/><Relationship Id="rId56" Type="http://schemas.openxmlformats.org/officeDocument/2006/relationships/font" Target="fonts/KlarnaHeadline-bold.fntdata"/><Relationship Id="rId15" Type="http://schemas.openxmlformats.org/officeDocument/2006/relationships/slide" Target="slides/slide10.xml"/><Relationship Id="rId59" Type="http://schemas.openxmlformats.org/officeDocument/2006/relationships/font" Target="fonts/KlarnaTextMedium-regular.fntdata"/><Relationship Id="rId14" Type="http://schemas.openxmlformats.org/officeDocument/2006/relationships/slide" Target="slides/slide9.xml"/><Relationship Id="rId58" Type="http://schemas.openxmlformats.org/officeDocument/2006/relationships/font" Target="fonts/KlarnaHeadlin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afa50ad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afa50ad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6afa50ad1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5c43ede13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5c43ede13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65c43ede13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5c43ede13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5c43ede13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65c43ede13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5c43ede13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5c43ede13_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65c43ede13_2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ad54271d6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ad54271d6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6ad54271d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afc14d32e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afc14d32e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6afc14d32e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ad54271d6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ad54271d6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6ad54271d6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5c43ede13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5c43ede13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65c43ede13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c43ede13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c43ede13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65c43ede13_1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5c43ede13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5c43ede13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65c43ede13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afc14d32e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afc14d32e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6afc14d32e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afa50ad19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6afa50ad19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5c43ede13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5c43ede13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65c43ede13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afc14d32e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afc14d32e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6afc14d32e_0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afc14d32e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afc14d32e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6afc14d32e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afc14d32e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afc14d32e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6afc14d32e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c43ede13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c43ede13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65c43ede13_1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65c43ede13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65c43ede13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65c43ede13_1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b0d535a39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b0d535a39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6b0d535a39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afc14d32e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afc14d32e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6afc14d32e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b0d535a39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b0d535a39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6b0d535a39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afc14d32e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afc14d32e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6afc14d32e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8085e1e9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8085e1e9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588085e1e9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ad54271d6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ad54271d6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6ad54271d6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0d535a39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0d535a39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6b0d535a39_1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afc14d32e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afc14d32e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6afc14d32e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5c43ede13_2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5c43ede13_2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65c43ede13_2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0d535a39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0d535a39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6b0d535a39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0d535a39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0d535a39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6b0d535a39_1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b0d535a39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b0d535a39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6b0d535a39_1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ad54271d6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ad54271d6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6ad54271d6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b0d535a39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b0d535a39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6b0d535a39_1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a4554c51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a4554c51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5a4554c51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afa50ad19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6afa50ad19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5c43ede13_2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5c43ede13_2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65c43ede13_2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795504e40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795504e4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5795504e4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5c43ede13_2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5c43ede13_2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65c43ede13_2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b269fab3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6b269fab3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6b269fab33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afc14d32e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afc14d32e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6afc14d32e_0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795504e40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795504e40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5795504e40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afc14d32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afc14d32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6afc14d32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a4554c511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a4554c511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5a4554c511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afc14d32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afc14d32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6afc14d32e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irst slide - Logo" showMasterSp="0">
  <p:cSld name="TITLE_ONLY_1_1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779850" y="1091400"/>
            <a:ext cx="13477800" cy="6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00"/>
              <a:buFont typeface="Klarna Headline"/>
              <a:buNone/>
              <a:defRPr b="1" sz="18300">
                <a:solidFill>
                  <a:schemeClr val="lt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49075" y="7432500"/>
            <a:ext cx="2437301" cy="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 Divider slide">
  <p:cSld name="Divider slide_1">
    <p:bg>
      <p:bgPr>
        <a:solidFill>
          <a:schemeClr val="accen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779861" y="1091406"/>
            <a:ext cx="6840000" cy="3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0"/>
              <a:buFont typeface="Klarna Headline"/>
              <a:buNone/>
              <a:defRPr b="1" sz="13300">
                <a:solidFill>
                  <a:schemeClr val="dk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779860" y="4960939"/>
            <a:ext cx="6840000" cy="26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>
                <a:solidFill>
                  <a:srgbClr val="000000"/>
                </a:solidFill>
              </a:defRPr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40">
          <p15:clr>
            <a:srgbClr val="FBAE40"/>
          </p15:clr>
        </p15:guide>
        <p15:guide id="2" orient="horz" pos="312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 Divider slide without Paragraph">
  <p:cSld name="Divider slide without Paragraph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779875" y="1091417"/>
            <a:ext cx="134106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65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Klarna Headline"/>
              <a:buNone/>
              <a:defRPr b="1" sz="8300">
                <a:solidFill>
                  <a:schemeClr val="dk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40">
          <p15:clr>
            <a:srgbClr val="FBAE40"/>
          </p15:clr>
        </p15:guide>
        <p15:guide id="2" orient="horz" pos="312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 Divider slide with Paragraph">
  <p:cSld name="Divider slide with Paragraph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779875" y="1091417"/>
            <a:ext cx="134106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65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Klarna Headline"/>
              <a:buNone/>
              <a:defRPr b="1" sz="8300">
                <a:solidFill>
                  <a:schemeClr val="dk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779860" y="4960938"/>
            <a:ext cx="6840000" cy="26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>
                <a:solidFill>
                  <a:srgbClr val="000000"/>
                </a:solidFill>
              </a:defRPr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40">
          <p15:clr>
            <a:srgbClr val="FBAE40"/>
          </p15:clr>
        </p15:guide>
        <p15:guide id="2" orient="horz" pos="312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 Divider slide with Image">
  <p:cSld name="Divider slide with Image_1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>
            <p:ph idx="2" type="pic"/>
          </p:nvPr>
        </p:nvSpPr>
        <p:spPr>
          <a:xfrm>
            <a:off x="0" y="0"/>
            <a:ext cx="7620000" cy="8572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accent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lt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lt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lt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lt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lt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lt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lt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lt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6536531" y="1091406"/>
            <a:ext cx="7653600" cy="3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65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Klarna Headline"/>
              <a:buNone/>
              <a:defRPr b="1" sz="8300">
                <a:solidFill>
                  <a:schemeClr val="dk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779860" y="7707313"/>
            <a:ext cx="369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5048250" y="7707313"/>
            <a:ext cx="51435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10763251" y="7707313"/>
            <a:ext cx="3000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0" lvl="1" marL="0" rt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2pPr>
            <a:lvl3pPr indent="0" lvl="2" marL="0" rt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3pPr>
            <a:lvl4pPr indent="0" lvl="3" marL="0" rt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indent="0" lvl="4" marL="0" rt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indent="0" lvl="5" marL="0" rt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indent="0" lvl="6" marL="0" rt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indent="0" lvl="7" marL="0" rt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indent="0" lvl="8" marL="0" rtl="0" algn="r">
              <a:spcBef>
                <a:spcPts val="0"/>
              </a:spcBef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286750" y="5095875"/>
            <a:ext cx="59034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>
                <a:solidFill>
                  <a:srgbClr val="000000"/>
                </a:solidFill>
              </a:defRPr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40">
          <p15:clr>
            <a:srgbClr val="FBAE40"/>
          </p15:clr>
        </p15:guide>
        <p15:guide id="2" orient="horz" pos="312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 Section title, Picture right" showMasterSp="0">
  <p:cSld name="Section title + Picture righ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>
            <p:ph idx="2" type="pic"/>
          </p:nvPr>
        </p:nvSpPr>
        <p:spPr>
          <a:xfrm>
            <a:off x="7620000" y="0"/>
            <a:ext cx="7620000" cy="8572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accent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779860" y="2260205"/>
            <a:ext cx="5903400" cy="53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779861" y="1102539"/>
            <a:ext cx="5895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20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 Section title, Picture left" showMasterSp="0">
  <p:cSld name="Section title + Picture lef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>
            <p:ph idx="2" type="pic"/>
          </p:nvPr>
        </p:nvSpPr>
        <p:spPr>
          <a:xfrm>
            <a:off x="0" y="0"/>
            <a:ext cx="7620000" cy="8572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accent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8385968" y="2260205"/>
            <a:ext cx="5804400" cy="53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8385968" y="1102539"/>
            <a:ext cx="58044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28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 Mega section title, Picture right">
  <p:cSld name="Mega section title + Picture righ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>
            <p:ph idx="2" type="pic"/>
          </p:nvPr>
        </p:nvSpPr>
        <p:spPr>
          <a:xfrm>
            <a:off x="7620000" y="1091406"/>
            <a:ext cx="5711400" cy="652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accent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779860" y="2882788"/>
            <a:ext cx="59034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779861" y="1102539"/>
            <a:ext cx="58956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Klarna Text Medium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20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 Divider/Content slide, Picture">
  <p:cSld name="Divider/Content slide + Picture">
    <p:bg>
      <p:bgPr>
        <a:solidFill>
          <a:srgbClr val="F2F2F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2737500" y="-405311"/>
            <a:ext cx="9765000" cy="26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b" bIns="57125" lIns="114300" spcFirstLastPara="1" rIns="114300" wrap="square" tIns="57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rPr>
              <a:t>To add an image to the background – Right-click on an empty space. Choose </a:t>
            </a:r>
            <a:r>
              <a:rPr b="1" i="0" lang="en-GB" sz="10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rPr>
              <a:t>Format background/Fill/Picture or texture fill </a:t>
            </a:r>
            <a:r>
              <a:rPr b="0" i="0" lang="en-GB" sz="10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rPr>
              <a:t>and choose preferred image.</a:t>
            </a:r>
            <a:endParaRPr sz="1000">
              <a:solidFill>
                <a:schemeClr val="dk1"/>
              </a:solidFill>
              <a:latin typeface="Klarna Text"/>
              <a:ea typeface="Klarna Text"/>
              <a:cs typeface="Klarna Text"/>
              <a:sym typeface="Klarna Tex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779860" y="1091406"/>
            <a:ext cx="6840000" cy="6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 Divider/Content slide, Paragraph">
  <p:cSld name="Divider/Content slide + Paragraph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0" type="dt"/>
          </p:nvPr>
        </p:nvSpPr>
        <p:spPr>
          <a:xfrm>
            <a:off x="779860" y="7707313"/>
            <a:ext cx="3696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5048250" y="7707313"/>
            <a:ext cx="51435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10763251" y="7707313"/>
            <a:ext cx="3000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2300"/>
            </a:lvl1pPr>
            <a:lvl2pPr indent="0" lvl="1" marL="0" rtl="0" algn="r">
              <a:spcBef>
                <a:spcPts val="0"/>
              </a:spcBef>
              <a:buNone/>
              <a:defRPr sz="2300"/>
            </a:lvl2pPr>
            <a:lvl3pPr indent="0" lvl="2" marL="0" rtl="0" algn="r">
              <a:spcBef>
                <a:spcPts val="0"/>
              </a:spcBef>
              <a:buNone/>
              <a:defRPr sz="2300"/>
            </a:lvl3pPr>
            <a:lvl4pPr indent="0" lvl="3" marL="0" rtl="0" algn="r">
              <a:spcBef>
                <a:spcPts val="0"/>
              </a:spcBef>
              <a:buNone/>
              <a:defRPr sz="2300"/>
            </a:lvl4pPr>
            <a:lvl5pPr indent="0" lvl="4" marL="0" rtl="0" algn="r">
              <a:spcBef>
                <a:spcPts val="0"/>
              </a:spcBef>
              <a:buNone/>
              <a:defRPr sz="2300"/>
            </a:lvl5pPr>
            <a:lvl6pPr indent="0" lvl="5" marL="0" rtl="0" algn="r">
              <a:spcBef>
                <a:spcPts val="0"/>
              </a:spcBef>
              <a:buNone/>
              <a:defRPr sz="2300"/>
            </a:lvl6pPr>
            <a:lvl7pPr indent="0" lvl="6" marL="0" rtl="0" algn="r">
              <a:spcBef>
                <a:spcPts val="0"/>
              </a:spcBef>
              <a:buNone/>
              <a:defRPr sz="2300"/>
            </a:lvl7pPr>
            <a:lvl8pPr indent="0" lvl="7" marL="0" rtl="0" algn="r">
              <a:spcBef>
                <a:spcPts val="0"/>
              </a:spcBef>
              <a:buNone/>
              <a:defRPr sz="2300"/>
            </a:lvl8pPr>
            <a:lvl9pPr indent="0" lvl="8" marL="0" rtl="0" algn="r">
              <a:spcBef>
                <a:spcPts val="0"/>
              </a:spcBef>
              <a:buNone/>
              <a:defRPr sz="2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779860" y="1091406"/>
            <a:ext cx="134781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779860" y="4960938"/>
            <a:ext cx="6840000" cy="2655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 Title, 3 bullet lists with headings">
  <p:cSld name="Title + 3 bullet lists w. heading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0" type="dt"/>
          </p:nvPr>
        </p:nvSpPr>
        <p:spPr>
          <a:xfrm>
            <a:off x="779860" y="7707313"/>
            <a:ext cx="3696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05" name="Google Shape;105;p20"/>
          <p:cNvSpPr txBox="1"/>
          <p:nvPr>
            <p:ph idx="11" type="ftr"/>
          </p:nvPr>
        </p:nvSpPr>
        <p:spPr>
          <a:xfrm>
            <a:off x="5048250" y="7707313"/>
            <a:ext cx="51435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10763251" y="7707313"/>
            <a:ext cx="3000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2300"/>
            </a:lvl1pPr>
            <a:lvl2pPr indent="0" lvl="1" marL="0" rtl="0" algn="r">
              <a:spcBef>
                <a:spcPts val="0"/>
              </a:spcBef>
              <a:buNone/>
              <a:defRPr sz="2300"/>
            </a:lvl2pPr>
            <a:lvl3pPr indent="0" lvl="2" marL="0" rtl="0" algn="r">
              <a:spcBef>
                <a:spcPts val="0"/>
              </a:spcBef>
              <a:buNone/>
              <a:defRPr sz="2300"/>
            </a:lvl3pPr>
            <a:lvl4pPr indent="0" lvl="3" marL="0" rtl="0" algn="r">
              <a:spcBef>
                <a:spcPts val="0"/>
              </a:spcBef>
              <a:buNone/>
              <a:defRPr sz="2300"/>
            </a:lvl4pPr>
            <a:lvl5pPr indent="0" lvl="4" marL="0" rtl="0" algn="r">
              <a:spcBef>
                <a:spcPts val="0"/>
              </a:spcBef>
              <a:buNone/>
              <a:defRPr sz="2300"/>
            </a:lvl5pPr>
            <a:lvl6pPr indent="0" lvl="5" marL="0" rtl="0" algn="r">
              <a:spcBef>
                <a:spcPts val="0"/>
              </a:spcBef>
              <a:buNone/>
              <a:defRPr sz="2300"/>
            </a:lvl6pPr>
            <a:lvl7pPr indent="0" lvl="6" marL="0" rtl="0" algn="r">
              <a:spcBef>
                <a:spcPts val="0"/>
              </a:spcBef>
              <a:buNone/>
              <a:defRPr sz="2300"/>
            </a:lvl7pPr>
            <a:lvl8pPr indent="0" lvl="7" marL="0" rtl="0" algn="r">
              <a:spcBef>
                <a:spcPts val="0"/>
              </a:spcBef>
              <a:buNone/>
              <a:defRPr sz="2300"/>
            </a:lvl8pPr>
            <a:lvl9pPr indent="0" lvl="8" marL="0" rtl="0" algn="r">
              <a:spcBef>
                <a:spcPts val="0"/>
              </a:spcBef>
              <a:buNone/>
              <a:defRPr sz="2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779860" y="5143501"/>
            <a:ext cx="357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779860" y="5774531"/>
            <a:ext cx="35781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3" type="body"/>
          </p:nvPr>
        </p:nvSpPr>
        <p:spPr>
          <a:xfrm>
            <a:off x="5484813" y="5143501"/>
            <a:ext cx="357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4" type="body"/>
          </p:nvPr>
        </p:nvSpPr>
        <p:spPr>
          <a:xfrm>
            <a:off x="5484813" y="5774531"/>
            <a:ext cx="35781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5" type="body"/>
          </p:nvPr>
        </p:nvSpPr>
        <p:spPr>
          <a:xfrm>
            <a:off x="10189764" y="5143501"/>
            <a:ext cx="357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6" type="body"/>
          </p:nvPr>
        </p:nvSpPr>
        <p:spPr>
          <a:xfrm>
            <a:off x="10189764" y="5774531"/>
            <a:ext cx="35781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Mega title" showMasterSp="0">
  <p:cSld name="TITLE_ONLY_1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79861" y="1091406"/>
            <a:ext cx="6840000" cy="6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00"/>
              <a:buFont typeface="Klarna Headline"/>
              <a:buNone/>
              <a:defRPr b="1" sz="18300">
                <a:solidFill>
                  <a:schemeClr val="lt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238" r="238" t="0"/>
          <a:stretch/>
        </p:blipFill>
        <p:spPr>
          <a:xfrm>
            <a:off x="14257736" y="7609893"/>
            <a:ext cx="428623" cy="373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idx="1" type="body"/>
          </p:nvPr>
        </p:nvSpPr>
        <p:spPr>
          <a:xfrm rot="5400000">
            <a:off x="11500250" y="3849017"/>
            <a:ext cx="5790600" cy="27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Klarna Text"/>
              <a:buChar char="•"/>
              <a:defRPr sz="1500">
                <a:solidFill>
                  <a:srgbClr val="FFFFFF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469900" lvl="1" marL="914400" rtl="0">
              <a:spcBef>
                <a:spcPts val="700"/>
              </a:spcBef>
              <a:spcAft>
                <a:spcPts val="0"/>
              </a:spcAft>
              <a:buSzPts val="3800"/>
              <a:buFont typeface="Klarna Text"/>
              <a:buChar char="•"/>
              <a:defRPr>
                <a:latin typeface="Klarna Text"/>
                <a:ea typeface="Klarna Text"/>
                <a:cs typeface="Klarna Text"/>
                <a:sym typeface="Klarna Text"/>
              </a:defRPr>
            </a:lvl2pPr>
            <a:lvl3pPr indent="-387350" lvl="2" marL="1371600" rtl="0">
              <a:spcBef>
                <a:spcPts val="700"/>
              </a:spcBef>
              <a:spcAft>
                <a:spcPts val="0"/>
              </a:spcAft>
              <a:buSzPts val="2500"/>
              <a:buFont typeface="Klarna Text"/>
              <a:buChar char="•"/>
              <a:defRPr>
                <a:latin typeface="Klarna Text"/>
                <a:ea typeface="Klarna Text"/>
                <a:cs typeface="Klarna Text"/>
                <a:sym typeface="Klarna Text"/>
              </a:defRPr>
            </a:lvl3pPr>
            <a:lvl4pPr indent="-374650" lvl="3" marL="1828800" rtl="0">
              <a:spcBef>
                <a:spcPts val="700"/>
              </a:spcBef>
              <a:spcAft>
                <a:spcPts val="0"/>
              </a:spcAft>
              <a:buSzPts val="2300"/>
              <a:buFont typeface="Klarna Text"/>
              <a:buChar char="•"/>
              <a:defRPr/>
            </a:lvl4pPr>
            <a:lvl5pPr indent="-311150" lvl="4" marL="22860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5pPr>
            <a:lvl6pPr indent="-311150" lvl="5" marL="27432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6pPr>
            <a:lvl7pPr indent="-311150" lvl="6" marL="32004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7pPr>
            <a:lvl8pPr indent="-311150" lvl="7" marL="36576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8pPr>
            <a:lvl9pPr indent="-311150" lvl="8" marL="41148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 Title, 3 text boxes with big headings">
  <p:cSld name="Title + 3 text boxes w. big heading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779860" y="5141516"/>
            <a:ext cx="35781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2" type="body"/>
          </p:nvPr>
        </p:nvSpPr>
        <p:spPr>
          <a:xfrm>
            <a:off x="5484813" y="5141516"/>
            <a:ext cx="35781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3" type="body"/>
          </p:nvPr>
        </p:nvSpPr>
        <p:spPr>
          <a:xfrm>
            <a:off x="10189765" y="5141516"/>
            <a:ext cx="35781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4" type="subTitle"/>
          </p:nvPr>
        </p:nvSpPr>
        <p:spPr>
          <a:xfrm>
            <a:off x="779875" y="4134000"/>
            <a:ext cx="4050000" cy="75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5" type="subTitle"/>
          </p:nvPr>
        </p:nvSpPr>
        <p:spPr>
          <a:xfrm>
            <a:off x="5484813" y="4134000"/>
            <a:ext cx="4050000" cy="75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6" type="subTitle"/>
          </p:nvPr>
        </p:nvSpPr>
        <p:spPr>
          <a:xfrm>
            <a:off x="10189750" y="4134000"/>
            <a:ext cx="4050000" cy="75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1">
          <p15:clr>
            <a:srgbClr val="FBAE40"/>
          </p15:clr>
        </p15:guide>
        <p15:guide id="2" orient="horz" pos="3239">
          <p15:clr>
            <a:srgbClr val="FBAE40"/>
          </p15:clr>
        </p15:guide>
        <p15:guide id="3" pos="86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 Title, 3 text boxes with small headings">
  <p:cSld name="Title + 3 text boxes w. small heading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779860" y="4508502"/>
            <a:ext cx="3006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779860" y="5141516"/>
            <a:ext cx="30066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3" type="body"/>
          </p:nvPr>
        </p:nvSpPr>
        <p:spPr>
          <a:xfrm>
            <a:off x="4210844" y="4510486"/>
            <a:ext cx="3006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4" type="body"/>
          </p:nvPr>
        </p:nvSpPr>
        <p:spPr>
          <a:xfrm>
            <a:off x="7629920" y="4510486"/>
            <a:ext cx="3006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5" type="body"/>
          </p:nvPr>
        </p:nvSpPr>
        <p:spPr>
          <a:xfrm>
            <a:off x="7629920" y="5141516"/>
            <a:ext cx="30066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6" type="body"/>
          </p:nvPr>
        </p:nvSpPr>
        <p:spPr>
          <a:xfrm>
            <a:off x="4210844" y="5141516"/>
            <a:ext cx="30066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1">
          <p15:clr>
            <a:srgbClr val="FBAE40"/>
          </p15:clr>
        </p15:guide>
        <p15:guide id="2" orient="horz" pos="32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 Title, 1 bullet list with headings">
  <p:cSld name="Title + 1 bullet list w. heading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779860" y="3226595"/>
            <a:ext cx="357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779860" y="3857625"/>
            <a:ext cx="68400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 Title, 3 text boxes, 2 phones">
  <p:cSld name="Title + 3 text boxes + 2 phone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11177336" y="7707313"/>
            <a:ext cx="2586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2300"/>
            </a:lvl1pPr>
            <a:lvl2pPr indent="0" lvl="1" marL="0" rtl="0" algn="r">
              <a:spcBef>
                <a:spcPts val="0"/>
              </a:spcBef>
              <a:buNone/>
              <a:defRPr sz="2300"/>
            </a:lvl2pPr>
            <a:lvl3pPr indent="0" lvl="2" marL="0" rtl="0" algn="r">
              <a:spcBef>
                <a:spcPts val="0"/>
              </a:spcBef>
              <a:buNone/>
              <a:defRPr sz="2300"/>
            </a:lvl3pPr>
            <a:lvl4pPr indent="0" lvl="3" marL="0" rtl="0" algn="r">
              <a:spcBef>
                <a:spcPts val="0"/>
              </a:spcBef>
              <a:buNone/>
              <a:defRPr sz="2300"/>
            </a:lvl4pPr>
            <a:lvl5pPr indent="0" lvl="4" marL="0" rtl="0" algn="r">
              <a:spcBef>
                <a:spcPts val="0"/>
              </a:spcBef>
              <a:buNone/>
              <a:defRPr sz="2300"/>
            </a:lvl5pPr>
            <a:lvl6pPr indent="0" lvl="5" marL="0" rtl="0" algn="r">
              <a:spcBef>
                <a:spcPts val="0"/>
              </a:spcBef>
              <a:buNone/>
              <a:defRPr sz="2300"/>
            </a:lvl6pPr>
            <a:lvl7pPr indent="0" lvl="6" marL="0" rtl="0" algn="r">
              <a:spcBef>
                <a:spcPts val="0"/>
              </a:spcBef>
              <a:buNone/>
              <a:defRPr sz="2300"/>
            </a:lvl7pPr>
            <a:lvl8pPr indent="0" lvl="7" marL="0" rtl="0" algn="r">
              <a:spcBef>
                <a:spcPts val="0"/>
              </a:spcBef>
              <a:buNone/>
              <a:defRPr sz="2300"/>
            </a:lvl8pPr>
            <a:lvl9pPr indent="0" lvl="8" marL="0" rtl="0" algn="r">
              <a:spcBef>
                <a:spcPts val="0"/>
              </a:spcBef>
              <a:buNone/>
              <a:defRPr sz="2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4210844" y="4510486"/>
            <a:ext cx="3006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2" type="body"/>
          </p:nvPr>
        </p:nvSpPr>
        <p:spPr>
          <a:xfrm>
            <a:off x="4210844" y="5141516"/>
            <a:ext cx="30066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3" type="body"/>
          </p:nvPr>
        </p:nvSpPr>
        <p:spPr>
          <a:xfrm>
            <a:off x="11183940" y="5141516"/>
            <a:ext cx="30066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4" type="body"/>
          </p:nvPr>
        </p:nvSpPr>
        <p:spPr>
          <a:xfrm>
            <a:off x="11183940" y="4510486"/>
            <a:ext cx="3006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5" type="body"/>
          </p:nvPr>
        </p:nvSpPr>
        <p:spPr>
          <a:xfrm>
            <a:off x="779860" y="2260204"/>
            <a:ext cx="68400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1">
          <p15:clr>
            <a:srgbClr val="FBAE40"/>
          </p15:clr>
        </p15:guide>
        <p15:guide id="2" orient="horz" pos="32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 Title, 1 bullet lists, 6 images and phone">
  <p:cSld name="Title + 1 bullet lists + 6 images and phon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779860" y="5572125"/>
            <a:ext cx="68400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43" name="Google Shape;143;p25"/>
          <p:cNvSpPr/>
          <p:nvPr>
            <p:ph idx="2" type="pic"/>
          </p:nvPr>
        </p:nvSpPr>
        <p:spPr>
          <a:xfrm>
            <a:off x="779860" y="3296048"/>
            <a:ext cx="2028900" cy="9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144" name="Google Shape;144;p25"/>
          <p:cNvSpPr/>
          <p:nvPr>
            <p:ph idx="3" type="pic"/>
          </p:nvPr>
        </p:nvSpPr>
        <p:spPr>
          <a:xfrm>
            <a:off x="3185518" y="3296048"/>
            <a:ext cx="2028900" cy="9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145" name="Google Shape;145;p25"/>
          <p:cNvSpPr/>
          <p:nvPr>
            <p:ph idx="4" type="pic"/>
          </p:nvPr>
        </p:nvSpPr>
        <p:spPr>
          <a:xfrm>
            <a:off x="5591175" y="3296048"/>
            <a:ext cx="2028900" cy="9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146" name="Google Shape;146;p25"/>
          <p:cNvSpPr/>
          <p:nvPr>
            <p:ph idx="5" type="pic"/>
          </p:nvPr>
        </p:nvSpPr>
        <p:spPr>
          <a:xfrm>
            <a:off x="779860" y="4343797"/>
            <a:ext cx="2028900" cy="9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147" name="Google Shape;147;p25"/>
          <p:cNvSpPr/>
          <p:nvPr>
            <p:ph idx="6" type="pic"/>
          </p:nvPr>
        </p:nvSpPr>
        <p:spPr>
          <a:xfrm>
            <a:off x="3185518" y="4343797"/>
            <a:ext cx="2028900" cy="9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148" name="Google Shape;148;p25"/>
          <p:cNvSpPr/>
          <p:nvPr>
            <p:ph idx="7" type="pic"/>
          </p:nvPr>
        </p:nvSpPr>
        <p:spPr>
          <a:xfrm>
            <a:off x="5591175" y="4343797"/>
            <a:ext cx="2028900" cy="91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type="title"/>
          </p:nvPr>
        </p:nvSpPr>
        <p:spPr>
          <a:xfrm>
            <a:off x="779861" y="1102539"/>
            <a:ext cx="6840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 Title, 1 bullet list with heading and big phone">
  <p:cSld name="Title + 1 bullet list w. heading and big phon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idx="10" type="dt"/>
          </p:nvPr>
        </p:nvSpPr>
        <p:spPr>
          <a:xfrm>
            <a:off x="779860" y="7707313"/>
            <a:ext cx="3696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779860" y="4318001"/>
            <a:ext cx="357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body"/>
          </p:nvPr>
        </p:nvSpPr>
        <p:spPr>
          <a:xfrm>
            <a:off x="779860" y="4953000"/>
            <a:ext cx="6840000" cy="26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type="title"/>
          </p:nvPr>
        </p:nvSpPr>
        <p:spPr>
          <a:xfrm>
            <a:off x="779861" y="1102539"/>
            <a:ext cx="68400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 Mega Section Title, 1 text box and phone">
  <p:cSld name="Mega Secion Title + 1 text boxes and phon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7620000" y="1102539"/>
            <a:ext cx="6570600" cy="3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Klarna Text Medium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7620000" y="5141516"/>
            <a:ext cx="6570600" cy="24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1">
          <p15:clr>
            <a:srgbClr val="FBAE40"/>
          </p15:clr>
        </p15:guide>
        <p15:guide id="2" orient="horz" pos="3239">
          <p15:clr>
            <a:srgbClr val="FBAE40"/>
          </p15:clr>
        </p15:guide>
        <p15:guide id="3" pos="86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 Three phones with text boxes">
  <p:cSld name="3 phone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779860" y="7743031"/>
            <a:ext cx="3262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2" type="body"/>
          </p:nvPr>
        </p:nvSpPr>
        <p:spPr>
          <a:xfrm>
            <a:off x="5642351" y="7743031"/>
            <a:ext cx="3262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3" type="body"/>
          </p:nvPr>
        </p:nvSpPr>
        <p:spPr>
          <a:xfrm>
            <a:off x="10504844" y="7743031"/>
            <a:ext cx="32625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1">
          <p15:clr>
            <a:srgbClr val="FBAE40"/>
          </p15:clr>
        </p15:guide>
        <p15:guide id="2" orient="horz" pos="3239">
          <p15:clr>
            <a:srgbClr val="FBAE40"/>
          </p15:clr>
        </p15:guide>
        <p15:guide id="3" pos="867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 Title, 1 text box and content, Green">
  <p:cSld name="Title + 1 text box and content_Green">
    <p:bg>
      <p:bgPr>
        <a:solidFill>
          <a:schemeClr val="accent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779860" y="4953000"/>
            <a:ext cx="5787900" cy="26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2" type="body"/>
          </p:nvPr>
        </p:nvSpPr>
        <p:spPr>
          <a:xfrm>
            <a:off x="7620000" y="1091406"/>
            <a:ext cx="6570600" cy="6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779861" y="1102539"/>
            <a:ext cx="67281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 Title,1 text box and content, White">
  <p:cSld name="Title + 1 text box and content_White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779860" y="4953000"/>
            <a:ext cx="5787900" cy="26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68" name="Google Shape;168;p30"/>
          <p:cNvSpPr txBox="1"/>
          <p:nvPr>
            <p:ph idx="2" type="body"/>
          </p:nvPr>
        </p:nvSpPr>
        <p:spPr>
          <a:xfrm>
            <a:off x="7620000" y="1091406"/>
            <a:ext cx="6570600" cy="6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7465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type="title"/>
          </p:nvPr>
        </p:nvSpPr>
        <p:spPr>
          <a:xfrm>
            <a:off x="779860" y="1102539"/>
            <a:ext cx="67281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Mega title, Picture">
  <p:cSld name="Mega title + Picture_1">
    <p:bg>
      <p:bgPr>
        <a:solidFill>
          <a:srgbClr val="F2F2F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79861" y="1091406"/>
            <a:ext cx="6840000" cy="6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0"/>
              <a:buFont typeface="Klarna Headline"/>
              <a:buNone/>
              <a:defRPr b="1" sz="18300">
                <a:solidFill>
                  <a:schemeClr val="dk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 rot="5400000">
            <a:off x="11500250" y="3849017"/>
            <a:ext cx="5790600" cy="27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Klarna Text"/>
              <a:buChar char="•"/>
              <a:defRPr sz="15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469900" lvl="1" marL="9144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Klarna Text"/>
              <a:buChar char="•"/>
              <a:defRPr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2pPr>
            <a:lvl3pPr indent="-387350" lvl="2" marL="13716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Klarna Text"/>
              <a:buChar char="•"/>
              <a:defRPr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3pPr>
            <a:lvl4pPr indent="-374650" lvl="3" marL="18288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Klarna Text"/>
              <a:buChar char="•"/>
              <a:defRPr>
                <a:solidFill>
                  <a:srgbClr val="000000"/>
                </a:solidFill>
              </a:defRPr>
            </a:lvl4pPr>
            <a:lvl5pPr indent="-311150" lvl="4" marL="22860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5pPr>
            <a:lvl6pPr indent="-311150" lvl="5" marL="27432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6pPr>
            <a:lvl7pPr indent="-311150" lvl="6" marL="32004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7pPr>
            <a:lvl8pPr indent="-311150" lvl="7" marL="36576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8pPr>
            <a:lvl9pPr indent="-311150" lvl="8" marL="41148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 Quote Slide">
  <p:cSld name="Quote Slide">
    <p:bg>
      <p:bgPr>
        <a:solidFill>
          <a:schemeClr val="accent4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779860" y="1102539"/>
            <a:ext cx="11285100" cy="49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Klarna Text Medium"/>
              <a:buNone/>
              <a:defRPr sz="6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779861" y="6540499"/>
            <a:ext cx="112950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0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 Bullet list, Picture right" showMasterSp="0">
  <p:cSld name="Bullet list + Picture righ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>
            <p:ph idx="2" type="pic"/>
          </p:nvPr>
        </p:nvSpPr>
        <p:spPr>
          <a:xfrm>
            <a:off x="7620000" y="0"/>
            <a:ext cx="7620000" cy="8572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rial"/>
              <a:buNone/>
              <a:defRPr b="0" i="0" sz="5000" u="none" cap="none" strike="noStrike">
                <a:solidFill>
                  <a:schemeClr val="accent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lvl="2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lvl="3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lvl="4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lvl="5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lvl="6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lvl="7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lvl="8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779860" y="1091406"/>
            <a:ext cx="5903400" cy="6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20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 Title, 3 text boxes, percentage small">
  <p:cSld name="Title + 3 textboxes + precentage small">
    <p:bg>
      <p:bgPr>
        <a:solidFill>
          <a:schemeClr val="accent5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779860" y="3733801"/>
            <a:ext cx="3578100" cy="17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Klarna Text"/>
              <a:buNone/>
              <a:defRPr sz="125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2" type="body"/>
          </p:nvPr>
        </p:nvSpPr>
        <p:spPr>
          <a:xfrm>
            <a:off x="779860" y="5774531"/>
            <a:ext cx="35781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3" type="body"/>
          </p:nvPr>
        </p:nvSpPr>
        <p:spPr>
          <a:xfrm>
            <a:off x="5484813" y="3733801"/>
            <a:ext cx="3578100" cy="17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Klarna Text"/>
              <a:buNone/>
              <a:defRPr sz="125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4" type="body"/>
          </p:nvPr>
        </p:nvSpPr>
        <p:spPr>
          <a:xfrm>
            <a:off x="10189764" y="3733801"/>
            <a:ext cx="3578100" cy="17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Klarna Text"/>
              <a:buNone/>
              <a:defRPr sz="12500"/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5" type="body"/>
          </p:nvPr>
        </p:nvSpPr>
        <p:spPr>
          <a:xfrm>
            <a:off x="5484813" y="5774531"/>
            <a:ext cx="35781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6" type="body"/>
          </p:nvPr>
        </p:nvSpPr>
        <p:spPr>
          <a:xfrm>
            <a:off x="10189764" y="5774531"/>
            <a:ext cx="35781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 Title, 2 text boxes, percentage medium">
  <p:cSld name="1_Title Title + 2 textboxes + precentage medium">
    <p:bg>
      <p:bgPr>
        <a:solidFill>
          <a:schemeClr val="accent4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779860" y="2260202"/>
            <a:ext cx="59235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0"/>
              <a:buNone/>
              <a:defRPr sz="240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2" type="body"/>
          </p:nvPr>
        </p:nvSpPr>
        <p:spPr>
          <a:xfrm>
            <a:off x="779860" y="6179344"/>
            <a:ext cx="59235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88" name="Google Shape;188;p34"/>
          <p:cNvSpPr txBox="1"/>
          <p:nvPr>
            <p:ph idx="3" type="body"/>
          </p:nvPr>
        </p:nvSpPr>
        <p:spPr>
          <a:xfrm>
            <a:off x="7620000" y="2260202"/>
            <a:ext cx="59235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0"/>
              <a:buNone/>
              <a:defRPr sz="240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4" type="body"/>
          </p:nvPr>
        </p:nvSpPr>
        <p:spPr>
          <a:xfrm>
            <a:off x="7620000" y="6179344"/>
            <a:ext cx="59235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 Title, 1 text box, percentage large">
  <p:cSld name="Title + 1 textbox + precentage large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779864" y="2260204"/>
            <a:ext cx="7148400" cy="57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300"/>
              <a:buNone/>
              <a:defRPr sz="28300">
                <a:solidFill>
                  <a:schemeClr val="dk1"/>
                </a:solidFill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2" type="body"/>
          </p:nvPr>
        </p:nvSpPr>
        <p:spPr>
          <a:xfrm>
            <a:off x="8835571" y="2260204"/>
            <a:ext cx="5354400" cy="490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 Half-page with 2 headings, 2 text boxes">
  <p:cSld name="Half-page w. 2 headings + 2 textboxes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/>
          <p:nvPr/>
        </p:nvSpPr>
        <p:spPr>
          <a:xfrm>
            <a:off x="0" y="0"/>
            <a:ext cx="7620000" cy="857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57125" lIns="114300" spcFirstLastPara="1" rIns="114300" wrap="square" tIns="5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Klarna Text"/>
              <a:ea typeface="Klarna Text"/>
              <a:cs typeface="Klarna Text"/>
              <a:sym typeface="Klarna Text"/>
            </a:endParaRPr>
          </a:p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8835570" y="5284107"/>
            <a:ext cx="5421900" cy="18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type="title"/>
          </p:nvPr>
        </p:nvSpPr>
        <p:spPr>
          <a:xfrm>
            <a:off x="779861" y="2282032"/>
            <a:ext cx="6840000" cy="28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800"/>
              <a:buFont typeface="Klarna Text Mono Medium"/>
              <a:buNone/>
              <a:defRPr sz="18800">
                <a:solidFill>
                  <a:schemeClr val="dk1"/>
                </a:solidFill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2" type="body"/>
          </p:nvPr>
        </p:nvSpPr>
        <p:spPr>
          <a:xfrm>
            <a:off x="779860" y="5284107"/>
            <a:ext cx="5354400" cy="18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3" type="body"/>
          </p:nvPr>
        </p:nvSpPr>
        <p:spPr>
          <a:xfrm>
            <a:off x="7620001" y="2282032"/>
            <a:ext cx="6637500" cy="282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800"/>
              <a:buNone/>
              <a:defRPr sz="18800">
                <a:solidFill>
                  <a:schemeClr val="dk1"/>
                </a:solidFill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37465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3pPr>
            <a:lvl4pPr indent="-37465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 Title only, Pink">
  <p:cSld name="Title only_pink">
    <p:bg>
      <p:bgPr>
        <a:solidFill>
          <a:schemeClr val="accen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 Title only, White">
  <p:cSld name="1_Title only_whit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 Title, Paragraph, Pink">
  <p:cSld name="Title + Paragraph_pink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779860" y="6096000"/>
            <a:ext cx="53544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 Title, Paragraph, White">
  <p:cSld name="Title + Paragraph_white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1" type="body"/>
          </p:nvPr>
        </p:nvSpPr>
        <p:spPr>
          <a:xfrm>
            <a:off x="779860" y="6096000"/>
            <a:ext cx="53544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/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Mega title on two/three rows" showMasterSp="0">
  <p:cSld name="Mega title on two rows_1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779861" y="1091406"/>
            <a:ext cx="13410600" cy="3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Font typeface="Klarna Headline"/>
              <a:buNone/>
              <a:defRPr b="1" sz="13300">
                <a:solidFill>
                  <a:schemeClr val="lt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0" l="238" r="238" t="0"/>
          <a:stretch/>
        </p:blipFill>
        <p:spPr>
          <a:xfrm>
            <a:off x="14257736" y="7609893"/>
            <a:ext cx="428623" cy="37324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idx="1" type="body"/>
          </p:nvPr>
        </p:nvSpPr>
        <p:spPr>
          <a:xfrm>
            <a:off x="779875" y="5367625"/>
            <a:ext cx="68400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 rot="5400000">
            <a:off x="11500250" y="3849017"/>
            <a:ext cx="5790600" cy="27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Klarna Text"/>
              <a:buChar char="•"/>
              <a:defRPr sz="1500">
                <a:solidFill>
                  <a:srgbClr val="FFFFFF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469900" lvl="1" marL="914400" rtl="0">
              <a:spcBef>
                <a:spcPts val="700"/>
              </a:spcBef>
              <a:spcAft>
                <a:spcPts val="0"/>
              </a:spcAft>
              <a:buSzPts val="3800"/>
              <a:buFont typeface="Klarna Text"/>
              <a:buChar char="•"/>
              <a:defRPr>
                <a:latin typeface="Klarna Text"/>
                <a:ea typeface="Klarna Text"/>
                <a:cs typeface="Klarna Text"/>
                <a:sym typeface="Klarna Text"/>
              </a:defRPr>
            </a:lvl2pPr>
            <a:lvl3pPr indent="-387350" lvl="2" marL="1371600" rtl="0">
              <a:spcBef>
                <a:spcPts val="700"/>
              </a:spcBef>
              <a:spcAft>
                <a:spcPts val="0"/>
              </a:spcAft>
              <a:buSzPts val="2500"/>
              <a:buFont typeface="Klarna Text"/>
              <a:buChar char="•"/>
              <a:defRPr>
                <a:latin typeface="Klarna Text"/>
                <a:ea typeface="Klarna Text"/>
                <a:cs typeface="Klarna Text"/>
                <a:sym typeface="Klarna Text"/>
              </a:defRPr>
            </a:lvl3pPr>
            <a:lvl4pPr indent="-374650" lvl="3" marL="1828800" rtl="0">
              <a:spcBef>
                <a:spcPts val="700"/>
              </a:spcBef>
              <a:spcAft>
                <a:spcPts val="0"/>
              </a:spcAft>
              <a:buSzPts val="2300"/>
              <a:buFont typeface="Klarna Text"/>
              <a:buChar char="•"/>
              <a:defRPr/>
            </a:lvl4pPr>
            <a:lvl5pPr indent="-311150" lvl="4" marL="22860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5pPr>
            <a:lvl6pPr indent="-311150" lvl="5" marL="27432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6pPr>
            <a:lvl7pPr indent="-311150" lvl="6" marL="32004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7pPr>
            <a:lvl8pPr indent="-311150" lvl="7" marL="36576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8pPr>
            <a:lvl9pPr indent="-311150" lvl="8" marL="4114800" rtl="0">
              <a:spcBef>
                <a:spcPts val="700"/>
              </a:spcBef>
              <a:spcAft>
                <a:spcPts val="0"/>
              </a:spcAft>
              <a:buSzPts val="1300"/>
              <a:buFont typeface="Klarna Text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40">
          <p15:clr>
            <a:srgbClr val="FBAE40"/>
          </p15:clr>
        </p15:guide>
        <p15:guide id="2" orient="horz" pos="312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 Title, Paragraph, Black" showMasterSp="0">
  <p:cSld name="Title + Paragraph_black_1"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Klarna Text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2" name="Google Shape;212;p41"/>
          <p:cNvSpPr txBox="1"/>
          <p:nvPr>
            <p:ph idx="1" type="body"/>
          </p:nvPr>
        </p:nvSpPr>
        <p:spPr>
          <a:xfrm>
            <a:off x="779860" y="6096000"/>
            <a:ext cx="53544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>
                <a:solidFill>
                  <a:srgbClr val="FFFFFF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>
                <a:solidFill>
                  <a:srgbClr val="FFFFFF"/>
                </a:solidFill>
              </a:defRPr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300"/>
              <a:buChar char="•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3" name="Google Shape;213;p41"/>
          <p:cNvPicPr preferRelativeResize="0"/>
          <p:nvPr/>
        </p:nvPicPr>
        <p:blipFill rotWithShape="1">
          <a:blip r:embed="rId2">
            <a:alphaModFix/>
          </a:blip>
          <a:srcRect b="0" l="238" r="238" t="0"/>
          <a:stretch/>
        </p:blipFill>
        <p:spPr>
          <a:xfrm>
            <a:off x="14257736" y="7609893"/>
            <a:ext cx="428623" cy="37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 End slide" showMasterSp="0">
  <p:cSld name="End slide">
    <p:bg>
      <p:bgPr>
        <a:solidFill>
          <a:schemeClr val="dk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779860" y="1102539"/>
            <a:ext cx="13410600" cy="6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500"/>
              <a:buFont typeface="Klarna Headline"/>
              <a:buNone/>
              <a:defRPr b="1" sz="17500">
                <a:solidFill>
                  <a:schemeClr val="accent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st slide - Logo" showMasterSp="0">
  <p:cSld name="TITLE_ONLY_1_1_1"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3"/>
          <p:cNvSpPr txBox="1"/>
          <p:nvPr>
            <p:ph type="title"/>
          </p:nvPr>
        </p:nvSpPr>
        <p:spPr>
          <a:xfrm>
            <a:off x="779861" y="1091406"/>
            <a:ext cx="6840000" cy="6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300"/>
              <a:buFont typeface="Klarna Headline"/>
              <a:buNone/>
              <a:defRPr b="1" sz="18300">
                <a:solidFill>
                  <a:schemeClr val="lt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218" name="Google Shape;21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49075" y="7432500"/>
            <a:ext cx="2437301" cy="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 Blank 1">
  <p:cSld name="BLANK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 Blank" type="blank">
  <p:cSld name="BLANK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1025" y="976000"/>
            <a:ext cx="3208577" cy="662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662" y="1070318"/>
            <a:ext cx="2983800" cy="6461100"/>
          </a:xfrm>
          <a:prstGeom prst="roundRect">
            <a:avLst>
              <a:gd fmla="val 8212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Mega title on two/three rows, Picture">
  <p:cSld name="Mega title on two rows + Picture_1">
    <p:bg>
      <p:bgPr>
        <a:solidFill>
          <a:srgbClr val="F2F2F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79861" y="1091406"/>
            <a:ext cx="13410600" cy="3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0"/>
              <a:buFont typeface="Klarna Headline"/>
              <a:buNone/>
              <a:defRPr b="1" sz="13300">
                <a:solidFill>
                  <a:schemeClr val="dk1"/>
                </a:solidFill>
                <a:latin typeface="Klarna Headline"/>
                <a:ea typeface="Klarna Headline"/>
                <a:cs typeface="Klarna Headline"/>
                <a:sym typeface="Klarna Headl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779875" y="5359781"/>
            <a:ext cx="6840000" cy="22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rgbClr val="000000"/>
                </a:solidFill>
              </a:defRPr>
            </a:lvl3pPr>
            <a:lvl4pPr indent="-228600" lvl="3" marL="182880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>
                <a:solidFill>
                  <a:srgbClr val="000000"/>
                </a:solidFill>
              </a:defRPr>
            </a:lvl4pPr>
            <a:lvl5pPr indent="-374650" lvl="4" marL="22860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5pPr>
            <a:lvl6pPr indent="-374650" lvl="5" marL="2743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6pPr>
            <a:lvl7pPr indent="-374650" lvl="6" marL="32004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7pPr>
            <a:lvl8pPr indent="-374650" lvl="7" marL="36576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8pPr>
            <a:lvl9pPr indent="-374650" lvl="8" marL="41148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0763251" y="7707313"/>
            <a:ext cx="3000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2300"/>
            </a:lvl1pPr>
            <a:lvl2pPr indent="0" lvl="1" marL="0" rtl="0" algn="r">
              <a:spcBef>
                <a:spcPts val="0"/>
              </a:spcBef>
              <a:buNone/>
              <a:defRPr sz="2300"/>
            </a:lvl2pPr>
            <a:lvl3pPr indent="0" lvl="2" marL="0" rtl="0" algn="r">
              <a:spcBef>
                <a:spcPts val="0"/>
              </a:spcBef>
              <a:buNone/>
              <a:defRPr sz="2300"/>
            </a:lvl3pPr>
            <a:lvl4pPr indent="0" lvl="3" marL="0" rtl="0" algn="r">
              <a:spcBef>
                <a:spcPts val="0"/>
              </a:spcBef>
              <a:buNone/>
              <a:defRPr sz="2300"/>
            </a:lvl4pPr>
            <a:lvl5pPr indent="0" lvl="4" marL="0" rtl="0" algn="r">
              <a:spcBef>
                <a:spcPts val="0"/>
              </a:spcBef>
              <a:buNone/>
              <a:defRPr sz="2300"/>
            </a:lvl5pPr>
            <a:lvl6pPr indent="0" lvl="5" marL="0" rtl="0" algn="r">
              <a:spcBef>
                <a:spcPts val="0"/>
              </a:spcBef>
              <a:buNone/>
              <a:defRPr sz="2300"/>
            </a:lvl6pPr>
            <a:lvl7pPr indent="0" lvl="6" marL="0" rtl="0" algn="r">
              <a:spcBef>
                <a:spcPts val="0"/>
              </a:spcBef>
              <a:buNone/>
              <a:defRPr sz="2300"/>
            </a:lvl7pPr>
            <a:lvl8pPr indent="0" lvl="7" marL="0" rtl="0" algn="r">
              <a:spcBef>
                <a:spcPts val="0"/>
              </a:spcBef>
              <a:buNone/>
              <a:defRPr sz="2300"/>
            </a:lvl8pPr>
            <a:lvl9pPr indent="0" lvl="8" marL="0" rtl="0" algn="r">
              <a:spcBef>
                <a:spcPts val="0"/>
              </a:spcBef>
              <a:buNone/>
              <a:defRPr sz="2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 rot="5400000">
            <a:off x="11500250" y="3849017"/>
            <a:ext cx="5790600" cy="27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Klarna Text"/>
              <a:buChar char="•"/>
              <a:defRPr sz="15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1pPr>
            <a:lvl2pPr indent="-469900" lvl="1" marL="9144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Klarna Text"/>
              <a:buChar char="•"/>
              <a:defRPr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2pPr>
            <a:lvl3pPr indent="-387350" lvl="2" marL="13716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Klarna Text"/>
              <a:buChar char="•"/>
              <a:defRPr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defRPr>
            </a:lvl3pPr>
            <a:lvl4pPr indent="-374650" lvl="3" marL="18288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Klarna Text"/>
              <a:buChar char="•"/>
              <a:defRPr>
                <a:solidFill>
                  <a:srgbClr val="000000"/>
                </a:solidFill>
              </a:defRPr>
            </a:lvl4pPr>
            <a:lvl5pPr indent="-311150" lvl="4" marL="22860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5pPr>
            <a:lvl6pPr indent="-311150" lvl="5" marL="27432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6pPr>
            <a:lvl7pPr indent="-311150" lvl="6" marL="32004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7pPr>
            <a:lvl8pPr indent="-311150" lvl="7" marL="36576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8pPr>
            <a:lvl9pPr indent="-311150" lvl="8" marL="41148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Klarna Text"/>
              <a:buChar char="•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40">
          <p15:clr>
            <a:srgbClr val="FBAE40"/>
          </p15:clr>
        </p15:guide>
        <p15:guide id="2" orient="horz" pos="312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Title on two rows, Content">
  <p:cSld name="CUSTOM">
    <p:bg>
      <p:bgPr>
        <a:solidFill>
          <a:schemeClr val="accen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779875" y="1102542"/>
            <a:ext cx="13410600" cy="163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773083" y="2734542"/>
            <a:ext cx="13410600" cy="48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590550" lvl="0" marL="457200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5700"/>
              <a:buFont typeface="Klarna Text"/>
              <a:buChar char="•"/>
              <a:defRPr sz="5700">
                <a:latin typeface="Klarna Text"/>
                <a:ea typeface="Klarna Text"/>
                <a:cs typeface="Klarna Text"/>
                <a:sym typeface="Klarna Text"/>
              </a:defRPr>
            </a:lvl1pPr>
            <a:lvl2pPr indent="-469900" lvl="1" marL="9144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3800"/>
              <a:buChar char="•"/>
              <a:defRPr/>
            </a:lvl2pPr>
            <a:lvl3pPr indent="-387350" lvl="2" marL="13716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500"/>
              <a:buChar char="•"/>
              <a:defRPr/>
            </a:lvl3pPr>
            <a:lvl4pPr indent="-374650" lvl="3" marL="18288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2300"/>
              <a:buChar char="•"/>
              <a:defRPr/>
            </a:lvl4pPr>
            <a:lvl5pPr indent="-311150" lvl="4" marL="22860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Title, 2 text boxes">
  <p:cSld name="CUSTOM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779875" y="1901042"/>
            <a:ext cx="6840000" cy="57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546100" lvl="0" marL="457200" rtl="0" algn="r">
              <a:spcBef>
                <a:spcPts val="1300"/>
              </a:spcBef>
              <a:spcAft>
                <a:spcPts val="0"/>
              </a:spcAft>
              <a:buSzPts val="5000"/>
              <a:buFont typeface="Klarna Text Mono"/>
              <a:buChar char="•"/>
              <a:defRPr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indent="-469900" lvl="1" marL="914400" rtl="0" algn="r">
              <a:spcBef>
                <a:spcPts val="700"/>
              </a:spcBef>
              <a:spcAft>
                <a:spcPts val="0"/>
              </a:spcAft>
              <a:buSzPts val="3800"/>
              <a:buFont typeface="Klarna Text Mono"/>
              <a:buChar char="•"/>
              <a:defRPr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2pPr>
            <a:lvl3pPr indent="-387350" lvl="2" marL="1371600" rtl="0" algn="r">
              <a:spcBef>
                <a:spcPts val="700"/>
              </a:spcBef>
              <a:spcAft>
                <a:spcPts val="0"/>
              </a:spcAft>
              <a:buSzPts val="2500"/>
              <a:buFont typeface="Klarna Text Mono"/>
              <a:buChar char="•"/>
              <a:defRPr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3pPr>
            <a:lvl4pPr indent="-374650" lvl="3" marL="1828800" rtl="0" algn="r">
              <a:spcBef>
                <a:spcPts val="700"/>
              </a:spcBef>
              <a:spcAft>
                <a:spcPts val="0"/>
              </a:spcAft>
              <a:buSzPts val="2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4pPr>
            <a:lvl5pPr indent="-311150" lvl="4" marL="2286000" rtl="0" algn="r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5pPr>
            <a:lvl6pPr indent="-311150" lvl="5" marL="2743200" rtl="0" algn="r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6pPr>
            <a:lvl7pPr indent="-311150" lvl="6" marL="3200400" rtl="0" algn="r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7pPr>
            <a:lvl8pPr indent="-311150" lvl="7" marL="3657600" rtl="0" algn="r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8pPr>
            <a:lvl9pPr indent="-311150" lvl="8" marL="4114800" rtl="0" algn="r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7862042" y="1901042"/>
            <a:ext cx="6347100" cy="572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546100" lvl="0" marL="457200" rtl="0">
              <a:spcBef>
                <a:spcPts val="1300"/>
              </a:spcBef>
              <a:spcAft>
                <a:spcPts val="0"/>
              </a:spcAft>
              <a:buSzPts val="5000"/>
              <a:buChar char="•"/>
              <a:defRPr/>
            </a:lvl1pPr>
            <a:lvl2pPr indent="-469900" lvl="1" marL="914400" rtl="0">
              <a:spcBef>
                <a:spcPts val="700"/>
              </a:spcBef>
              <a:spcAft>
                <a:spcPts val="0"/>
              </a:spcAft>
              <a:buSzPts val="3800"/>
              <a:buChar char="•"/>
              <a:defRPr/>
            </a:lvl2pPr>
            <a:lvl3pPr indent="-387350" lvl="2" marL="1371600" rtl="0">
              <a:spcBef>
                <a:spcPts val="700"/>
              </a:spcBef>
              <a:spcAft>
                <a:spcPts val="0"/>
              </a:spcAft>
              <a:buSzPts val="2500"/>
              <a:buChar char="•"/>
              <a:defRPr/>
            </a:lvl3pPr>
            <a:lvl4pPr indent="-374650" lvl="3" marL="1828800" rtl="0">
              <a:spcBef>
                <a:spcPts val="700"/>
              </a:spcBef>
              <a:spcAft>
                <a:spcPts val="0"/>
              </a:spcAft>
              <a:buSzPts val="2300"/>
              <a:buChar char="•"/>
              <a:defRPr/>
            </a:lvl4pPr>
            <a:lvl5pPr indent="-311150" lvl="4" marL="22860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Title, 4 text boxes">
  <p:cSld name="CUSTOM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779875" y="3198500"/>
            <a:ext cx="3177900" cy="4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8150" lvl="0" marL="457200" rtl="0">
              <a:spcBef>
                <a:spcPts val="1300"/>
              </a:spcBef>
              <a:spcAft>
                <a:spcPts val="0"/>
              </a:spcAft>
              <a:buSzPts val="3300"/>
              <a:buFont typeface="Klarna Text Medium"/>
              <a:buChar char="•"/>
              <a:defRPr sz="3300"/>
            </a:lvl1pPr>
            <a:lvl2pPr indent="-469900" lvl="1" marL="914400" rtl="0">
              <a:spcBef>
                <a:spcPts val="700"/>
              </a:spcBef>
              <a:spcAft>
                <a:spcPts val="0"/>
              </a:spcAft>
              <a:buSzPts val="3800"/>
              <a:buChar char="•"/>
              <a:defRPr/>
            </a:lvl2pPr>
            <a:lvl3pPr indent="-387350" lvl="2" marL="1371600" rtl="0">
              <a:spcBef>
                <a:spcPts val="700"/>
              </a:spcBef>
              <a:spcAft>
                <a:spcPts val="0"/>
              </a:spcAft>
              <a:buSzPts val="2500"/>
              <a:buChar char="•"/>
              <a:defRPr/>
            </a:lvl3pPr>
            <a:lvl4pPr indent="-374650" lvl="3" marL="1828800" rtl="0">
              <a:spcBef>
                <a:spcPts val="700"/>
              </a:spcBef>
              <a:spcAft>
                <a:spcPts val="0"/>
              </a:spcAft>
              <a:buSzPts val="2300"/>
              <a:buChar char="•"/>
              <a:defRPr/>
            </a:lvl4pPr>
            <a:lvl5pPr indent="-311150" lvl="4" marL="22860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109208" y="3198500"/>
            <a:ext cx="3177900" cy="4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8150" lvl="0" marL="457200" rtl="0">
              <a:spcBef>
                <a:spcPts val="1300"/>
              </a:spcBef>
              <a:spcAft>
                <a:spcPts val="0"/>
              </a:spcAft>
              <a:buSzPts val="3300"/>
              <a:buFont typeface="Klarna Text Mono Medium"/>
              <a:buChar char="•"/>
              <a:defRPr sz="33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indent="-469900" lvl="1" marL="914400" rtl="0">
              <a:spcBef>
                <a:spcPts val="700"/>
              </a:spcBef>
              <a:spcAft>
                <a:spcPts val="0"/>
              </a:spcAft>
              <a:buSzPts val="3800"/>
              <a:buFont typeface="Klarna Text Mono"/>
              <a:buChar char="•"/>
              <a:defRPr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2pPr>
            <a:lvl3pPr indent="-387350" lvl="2" marL="1371600" rtl="0">
              <a:spcBef>
                <a:spcPts val="700"/>
              </a:spcBef>
              <a:spcAft>
                <a:spcPts val="0"/>
              </a:spcAft>
              <a:buSzPts val="2500"/>
              <a:buFont typeface="Klarna Text Mono"/>
              <a:buChar char="•"/>
              <a:defRPr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3pPr>
            <a:lvl4pPr indent="-374650" lvl="3" marL="1828800" rtl="0">
              <a:spcBef>
                <a:spcPts val="700"/>
              </a:spcBef>
              <a:spcAft>
                <a:spcPts val="0"/>
              </a:spcAft>
              <a:buSzPts val="2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4pPr>
            <a:lvl5pPr indent="-311150" lvl="4" marL="22860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5pPr>
            <a:lvl6pPr indent="-311150" lvl="5" marL="27432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6pPr>
            <a:lvl7pPr indent="-311150" lvl="6" marL="32004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7pPr>
            <a:lvl8pPr indent="-311150" lvl="7" marL="36576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8pPr>
            <a:lvl9pPr indent="-311150" lvl="8" marL="41148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7683042" y="3198500"/>
            <a:ext cx="3177900" cy="4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8150" lvl="0" marL="457200" rtl="0">
              <a:spcBef>
                <a:spcPts val="1300"/>
              </a:spcBef>
              <a:spcAft>
                <a:spcPts val="0"/>
              </a:spcAft>
              <a:buSzPts val="3300"/>
              <a:buFont typeface="Klarna Text Medium"/>
              <a:buChar char="•"/>
              <a:defRPr sz="3300"/>
            </a:lvl1pPr>
            <a:lvl2pPr indent="-469900" lvl="1" marL="914400" rtl="0">
              <a:spcBef>
                <a:spcPts val="700"/>
              </a:spcBef>
              <a:spcAft>
                <a:spcPts val="0"/>
              </a:spcAft>
              <a:buSzPts val="3800"/>
              <a:buChar char="•"/>
              <a:defRPr/>
            </a:lvl2pPr>
            <a:lvl3pPr indent="-387350" lvl="2" marL="1371600" rtl="0">
              <a:spcBef>
                <a:spcPts val="700"/>
              </a:spcBef>
              <a:spcAft>
                <a:spcPts val="0"/>
              </a:spcAft>
              <a:buSzPts val="2500"/>
              <a:buChar char="•"/>
              <a:defRPr/>
            </a:lvl3pPr>
            <a:lvl4pPr indent="-374650" lvl="3" marL="1828800" rtl="0">
              <a:spcBef>
                <a:spcPts val="700"/>
              </a:spcBef>
              <a:spcAft>
                <a:spcPts val="0"/>
              </a:spcAft>
              <a:buSzPts val="2300"/>
              <a:buChar char="•"/>
              <a:defRPr/>
            </a:lvl4pPr>
            <a:lvl5pPr indent="-311150" lvl="4" marL="22860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rtl="0">
              <a:spcBef>
                <a:spcPts val="7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11012375" y="3198500"/>
            <a:ext cx="3177900" cy="441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8150" lvl="0" marL="457200" rtl="0">
              <a:spcBef>
                <a:spcPts val="1300"/>
              </a:spcBef>
              <a:spcAft>
                <a:spcPts val="0"/>
              </a:spcAft>
              <a:buSzPts val="3300"/>
              <a:buFont typeface="Klarna Text Mono Medium"/>
              <a:buChar char="•"/>
              <a:defRPr sz="33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indent="-469900" lvl="1" marL="914400" rtl="0">
              <a:spcBef>
                <a:spcPts val="700"/>
              </a:spcBef>
              <a:spcAft>
                <a:spcPts val="0"/>
              </a:spcAft>
              <a:buSzPts val="3800"/>
              <a:buFont typeface="Klarna Text Mono"/>
              <a:buChar char="•"/>
              <a:defRPr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2pPr>
            <a:lvl3pPr indent="-387350" lvl="2" marL="1371600" rtl="0">
              <a:spcBef>
                <a:spcPts val="700"/>
              </a:spcBef>
              <a:spcAft>
                <a:spcPts val="0"/>
              </a:spcAft>
              <a:buSzPts val="2500"/>
              <a:buFont typeface="Klarna Text Mono"/>
              <a:buChar char="•"/>
              <a:defRPr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3pPr>
            <a:lvl4pPr indent="-374650" lvl="3" marL="1828800" rtl="0">
              <a:spcBef>
                <a:spcPts val="700"/>
              </a:spcBef>
              <a:spcAft>
                <a:spcPts val="0"/>
              </a:spcAft>
              <a:buSzPts val="2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4pPr>
            <a:lvl5pPr indent="-311150" lvl="4" marL="22860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5pPr>
            <a:lvl6pPr indent="-311150" lvl="5" marL="27432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6pPr>
            <a:lvl7pPr indent="-311150" lvl="6" marL="32004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7pPr>
            <a:lvl8pPr indent="-311150" lvl="7" marL="36576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8pPr>
            <a:lvl9pPr indent="-311150" lvl="8" marL="4114800" rtl="0">
              <a:spcBef>
                <a:spcPts val="700"/>
              </a:spcBef>
              <a:spcAft>
                <a:spcPts val="0"/>
              </a:spcAft>
              <a:buSzPts val="1300"/>
              <a:buFont typeface="Klarna Text Mono"/>
              <a:buChar char="•"/>
              <a:defRPr>
                <a:latin typeface="Klarna Text Mono"/>
                <a:ea typeface="Klarna Text Mono"/>
                <a:cs typeface="Klarna Text Mono"/>
                <a:sym typeface="Klarna Text Mon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015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 Title, 6 numbers, 12 text boxes">
  <p:cSld name="CUSTOM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780000" y="2820000"/>
            <a:ext cx="1278000" cy="10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2" type="subTitle"/>
          </p:nvPr>
        </p:nvSpPr>
        <p:spPr>
          <a:xfrm>
            <a:off x="2292000" y="3059833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 sz="2300"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 sz="2300"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 sz="2300"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 sz="2300"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 sz="2300"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 sz="2300"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 sz="2300"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 sz="2300"/>
            </a:lvl9pPr>
          </a:lstStyle>
          <a:p/>
        </p:txBody>
      </p:sp>
      <p:sp>
        <p:nvSpPr>
          <p:cNvPr id="50" name="Google Shape;50;p10"/>
          <p:cNvSpPr txBox="1"/>
          <p:nvPr>
            <p:ph idx="3" type="subTitle"/>
          </p:nvPr>
        </p:nvSpPr>
        <p:spPr>
          <a:xfrm>
            <a:off x="2292000" y="3476167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Klarna Text"/>
                <a:ea typeface="Klarna Text"/>
                <a:cs typeface="Klarna Text"/>
                <a:sym typeface="Klarn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4" type="subTitle"/>
          </p:nvPr>
        </p:nvSpPr>
        <p:spPr>
          <a:xfrm>
            <a:off x="779875" y="4599125"/>
            <a:ext cx="1278000" cy="10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5" type="subTitle"/>
          </p:nvPr>
        </p:nvSpPr>
        <p:spPr>
          <a:xfrm>
            <a:off x="2291875" y="4838958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 sz="2300"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 sz="2300"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 sz="2300"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 sz="2300"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 sz="2300"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 sz="2300"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 sz="2300"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 sz="2300"/>
            </a:lvl9pPr>
          </a:lstStyle>
          <a:p/>
        </p:txBody>
      </p:sp>
      <p:sp>
        <p:nvSpPr>
          <p:cNvPr id="53" name="Google Shape;53;p10"/>
          <p:cNvSpPr txBox="1"/>
          <p:nvPr>
            <p:ph idx="6" type="subTitle"/>
          </p:nvPr>
        </p:nvSpPr>
        <p:spPr>
          <a:xfrm>
            <a:off x="2291875" y="5255292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Klarna Text"/>
                <a:ea typeface="Klarna Text"/>
                <a:cs typeface="Klarna Text"/>
                <a:sym typeface="Klarn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7" type="subTitle"/>
          </p:nvPr>
        </p:nvSpPr>
        <p:spPr>
          <a:xfrm>
            <a:off x="779875" y="6378250"/>
            <a:ext cx="1278000" cy="10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8" type="subTitle"/>
          </p:nvPr>
        </p:nvSpPr>
        <p:spPr>
          <a:xfrm>
            <a:off x="2291875" y="6618083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 sz="2300"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 sz="2300"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 sz="2300"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 sz="2300"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 sz="2300"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 sz="2300"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 sz="2300"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 sz="2300"/>
            </a:lvl9pPr>
          </a:lstStyle>
          <a:p/>
        </p:txBody>
      </p:sp>
      <p:sp>
        <p:nvSpPr>
          <p:cNvPr id="56" name="Google Shape;56;p10"/>
          <p:cNvSpPr txBox="1"/>
          <p:nvPr>
            <p:ph idx="9" type="subTitle"/>
          </p:nvPr>
        </p:nvSpPr>
        <p:spPr>
          <a:xfrm>
            <a:off x="2291875" y="7034417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Klarna Text"/>
                <a:ea typeface="Klarna Text"/>
                <a:cs typeface="Klarna Text"/>
                <a:sym typeface="Klarn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3" type="subTitle"/>
          </p:nvPr>
        </p:nvSpPr>
        <p:spPr>
          <a:xfrm>
            <a:off x="6426000" y="2817167"/>
            <a:ext cx="1278000" cy="10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4" type="subTitle"/>
          </p:nvPr>
        </p:nvSpPr>
        <p:spPr>
          <a:xfrm>
            <a:off x="7938000" y="3057000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 sz="2300"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 sz="2300"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 sz="2300"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 sz="2300"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 sz="2300"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 sz="2300"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 sz="2300"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 sz="2300"/>
            </a:lvl9pPr>
          </a:lstStyle>
          <a:p/>
        </p:txBody>
      </p:sp>
      <p:sp>
        <p:nvSpPr>
          <p:cNvPr id="59" name="Google Shape;59;p10"/>
          <p:cNvSpPr txBox="1"/>
          <p:nvPr>
            <p:ph idx="15" type="subTitle"/>
          </p:nvPr>
        </p:nvSpPr>
        <p:spPr>
          <a:xfrm>
            <a:off x="7938000" y="3473333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Klarna Text"/>
                <a:ea typeface="Klarna Text"/>
                <a:cs typeface="Klarna Text"/>
                <a:sym typeface="Klarn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6" type="subTitle"/>
          </p:nvPr>
        </p:nvSpPr>
        <p:spPr>
          <a:xfrm>
            <a:off x="6425875" y="4510875"/>
            <a:ext cx="1278000" cy="10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7" type="subTitle"/>
          </p:nvPr>
        </p:nvSpPr>
        <p:spPr>
          <a:xfrm>
            <a:off x="7937875" y="4750708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 sz="2300"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 sz="2300"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 sz="2300"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 sz="2300"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 sz="2300"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 sz="2300"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 sz="2300"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 sz="2300"/>
            </a:lvl9pPr>
          </a:lstStyle>
          <a:p/>
        </p:txBody>
      </p:sp>
      <p:sp>
        <p:nvSpPr>
          <p:cNvPr id="62" name="Google Shape;62;p10"/>
          <p:cNvSpPr txBox="1"/>
          <p:nvPr>
            <p:ph idx="18" type="subTitle"/>
          </p:nvPr>
        </p:nvSpPr>
        <p:spPr>
          <a:xfrm>
            <a:off x="7937875" y="5167042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Klarna Text"/>
                <a:ea typeface="Klarna Text"/>
                <a:cs typeface="Klarna Text"/>
                <a:sym typeface="Klarn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9" type="subTitle"/>
          </p:nvPr>
        </p:nvSpPr>
        <p:spPr>
          <a:xfrm>
            <a:off x="6425875" y="6290000"/>
            <a:ext cx="1278000" cy="10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Klarna Text Mono Medium"/>
                <a:ea typeface="Klarna Text Mono Medium"/>
                <a:cs typeface="Klarna Text Mono Medium"/>
                <a:sym typeface="Klarna Text Mono Medium"/>
              </a:defRPr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20" type="subTitle"/>
          </p:nvPr>
        </p:nvSpPr>
        <p:spPr>
          <a:xfrm>
            <a:off x="7937875" y="6529833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lvl="1" rtl="0">
              <a:spcBef>
                <a:spcPts val="1300"/>
              </a:spcBef>
              <a:spcAft>
                <a:spcPts val="0"/>
              </a:spcAft>
              <a:buNone/>
              <a:defRPr sz="2300"/>
            </a:lvl2pPr>
            <a:lvl3pPr lvl="2" rtl="0">
              <a:spcBef>
                <a:spcPts val="1300"/>
              </a:spcBef>
              <a:spcAft>
                <a:spcPts val="0"/>
              </a:spcAft>
              <a:buNone/>
              <a:defRPr sz="2300"/>
            </a:lvl3pPr>
            <a:lvl4pPr lvl="3" rtl="0">
              <a:spcBef>
                <a:spcPts val="1300"/>
              </a:spcBef>
              <a:spcAft>
                <a:spcPts val="0"/>
              </a:spcAft>
              <a:buNone/>
              <a:defRPr sz="2300"/>
            </a:lvl4pPr>
            <a:lvl5pPr lvl="4" rtl="0">
              <a:spcBef>
                <a:spcPts val="1300"/>
              </a:spcBef>
              <a:spcAft>
                <a:spcPts val="0"/>
              </a:spcAft>
              <a:buNone/>
              <a:defRPr sz="2300"/>
            </a:lvl5pPr>
            <a:lvl6pPr lvl="5" rtl="0">
              <a:spcBef>
                <a:spcPts val="1300"/>
              </a:spcBef>
              <a:spcAft>
                <a:spcPts val="0"/>
              </a:spcAft>
              <a:buNone/>
              <a:defRPr sz="2300"/>
            </a:lvl6pPr>
            <a:lvl7pPr lvl="6" rtl="0">
              <a:spcBef>
                <a:spcPts val="1300"/>
              </a:spcBef>
              <a:spcAft>
                <a:spcPts val="0"/>
              </a:spcAft>
              <a:buNone/>
              <a:defRPr sz="2300"/>
            </a:lvl7pPr>
            <a:lvl8pPr lvl="7" rtl="0">
              <a:spcBef>
                <a:spcPts val="1300"/>
              </a:spcBef>
              <a:spcAft>
                <a:spcPts val="0"/>
              </a:spcAft>
              <a:buNone/>
              <a:defRPr sz="2300"/>
            </a:lvl8pPr>
            <a:lvl9pPr lvl="8" rtl="0">
              <a:spcBef>
                <a:spcPts val="1300"/>
              </a:spcBef>
              <a:spcAft>
                <a:spcPts val="0"/>
              </a:spcAft>
              <a:buNone/>
              <a:defRPr sz="2300"/>
            </a:lvl9pPr>
          </a:lstStyle>
          <a:p/>
        </p:txBody>
      </p:sp>
      <p:sp>
        <p:nvSpPr>
          <p:cNvPr id="65" name="Google Shape;65;p10"/>
          <p:cNvSpPr txBox="1"/>
          <p:nvPr>
            <p:ph idx="21" type="subTitle"/>
          </p:nvPr>
        </p:nvSpPr>
        <p:spPr>
          <a:xfrm>
            <a:off x="7937875" y="6946167"/>
            <a:ext cx="39000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300">
                <a:latin typeface="Klarna Text"/>
                <a:ea typeface="Klarna Text"/>
                <a:cs typeface="Klarna Text"/>
                <a:sym typeface="Klarna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Klarna Text Medium"/>
              <a:buNone/>
              <a:defRPr b="0" i="0" sz="5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79860" y="2260204"/>
            <a:ext cx="13412400" cy="5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46100" lvl="0" marL="457200" marR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•"/>
              <a:defRPr b="0" i="0" sz="50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1pPr>
            <a:lvl2pPr indent="-46990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b="0" i="0" sz="38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2pPr>
            <a:lvl3pPr indent="-3873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Klarna Text Medium"/>
                <a:ea typeface="Klarna Text Medium"/>
                <a:cs typeface="Klarna Text Medium"/>
                <a:sym typeface="Klarna Text Medium"/>
              </a:defRPr>
            </a:lvl3pPr>
            <a:lvl4pPr indent="-374650" lvl="3" marL="1828800" marR="0" rtl="0" algn="l">
              <a:lnSpc>
                <a:spcPct val="13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2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4pPr>
            <a:lvl5pPr indent="-311150" lvl="4" marL="22860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5pPr>
            <a:lvl6pPr indent="-311150" lvl="5" marL="27432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6pPr>
            <a:lvl7pPr indent="-311150" lvl="6" marL="32004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7pPr>
            <a:lvl8pPr indent="-311150" lvl="7" marL="36576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8pPr>
            <a:lvl9pPr indent="-311150" lvl="8" marL="411480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258" r="258" t="0"/>
          <a:stretch/>
        </p:blipFill>
        <p:spPr>
          <a:xfrm>
            <a:off x="14257736" y="7609819"/>
            <a:ext cx="428623" cy="37339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800">
          <p15:clr>
            <a:srgbClr val="F26B43"/>
          </p15:clr>
        </p15:guide>
        <p15:guide id="2" orient="horz" pos="1424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4855">
          <p15:clr>
            <a:srgbClr val="F26B43"/>
          </p15:clr>
        </p15:guide>
        <p15:guide id="5" orient="horz" pos="5025">
          <p15:clr>
            <a:srgbClr val="F26B43"/>
          </p15:clr>
        </p15:guide>
        <p15:guide id="6" orient="horz" pos="5309">
          <p15:clr>
            <a:srgbClr val="F26B43"/>
          </p15:clr>
        </p15:guide>
        <p15:guide id="7" pos="491">
          <p15:clr>
            <a:srgbClr val="F26B43"/>
          </p15:clr>
        </p15:guide>
        <p15:guide id="8" pos="8939">
          <p15:clr>
            <a:srgbClr val="F26B43"/>
          </p15:clr>
        </p15:guide>
        <p15:guide id="9" orient="horz" pos="1198">
          <p15:clr>
            <a:srgbClr val="F26B43"/>
          </p15:clr>
        </p15:guide>
        <p15:guide id="10" orient="horz" pos="4798">
          <p15:clr>
            <a:srgbClr val="F26B43"/>
          </p15:clr>
        </p15:guide>
        <p15:guide id="11" pos="9251">
          <p15:clr>
            <a:srgbClr val="F26B43"/>
          </p15:clr>
        </p15:guide>
        <p15:guide id="12" pos="89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pulitta" TargetMode="External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ropertesting.com" TargetMode="External"/><Relationship Id="rId4" Type="http://schemas.openxmlformats.org/officeDocument/2006/relationships/hyperlink" Target="https://www.cs.tufts.edu/~nr/cs257/archive/john-hughes/quviq-testing.pdf" TargetMode="External"/><Relationship Id="rId5" Type="http://schemas.openxmlformats.org/officeDocument/2006/relationships/hyperlink" Target="https://github.com/pulitta/perspektywy_2019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/>
          <p:nvPr>
            <p:ph type="title"/>
          </p:nvPr>
        </p:nvSpPr>
        <p:spPr>
          <a:xfrm>
            <a:off x="1063425" y="2550100"/>
            <a:ext cx="6421800" cy="319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accent1"/>
                </a:solidFill>
              </a:rPr>
              <a:t>Natalia Pulina</a:t>
            </a:r>
            <a:endParaRPr b="0" sz="3000">
              <a:solidFill>
                <a:schemeClr val="accent1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000">
                <a:solidFill>
                  <a:schemeClr val="accent1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Country: </a:t>
            </a:r>
            <a:r>
              <a:rPr b="0" lang="en-GB" sz="3000">
                <a:solidFill>
                  <a:schemeClr val="accent3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Sweden</a:t>
            </a:r>
            <a:endParaRPr b="0" sz="3000">
              <a:solidFill>
                <a:schemeClr val="accent3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000">
                <a:solidFill>
                  <a:schemeClr val="accent1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Company: </a:t>
            </a:r>
            <a:r>
              <a:rPr b="0" lang="en-GB" sz="3000">
                <a:solidFill>
                  <a:schemeClr val="accent3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Klarna</a:t>
            </a:r>
            <a:endParaRPr b="0" sz="3000">
              <a:solidFill>
                <a:schemeClr val="accent3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000">
                <a:solidFill>
                  <a:schemeClr val="accent1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Role: </a:t>
            </a:r>
            <a:r>
              <a:rPr b="0" lang="en-GB" sz="3000">
                <a:solidFill>
                  <a:schemeClr val="accent3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Software Engineer</a:t>
            </a:r>
            <a:endParaRPr b="0" sz="3000">
              <a:solidFill>
                <a:schemeClr val="accent3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000">
                <a:solidFill>
                  <a:schemeClr val="accent1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Github: </a:t>
            </a:r>
            <a:r>
              <a:rPr b="0" lang="en-GB" sz="3000" u="sng">
                <a:solidFill>
                  <a:schemeClr val="hlink"/>
                </a:solidFill>
                <a:latin typeface="Klarna Text Medium"/>
                <a:ea typeface="Klarna Text Medium"/>
                <a:cs typeface="Klarna Text Medium"/>
                <a:sym typeface="Klarna Text Medium"/>
                <a:hlinkClick r:id="rId3"/>
              </a:rPr>
              <a:t>https://github.com/pulitta</a:t>
            </a:r>
            <a:endParaRPr b="0" sz="3000">
              <a:solidFill>
                <a:schemeClr val="accent1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chemeClr val="accent1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3000">
              <a:solidFill>
                <a:schemeClr val="accent1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pic>
        <p:nvPicPr>
          <p:cNvPr id="229" name="Google Shape;2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425" y="1208975"/>
            <a:ext cx="5382175" cy="53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idx="4294967295" type="title"/>
          </p:nvPr>
        </p:nvSpPr>
        <p:spPr>
          <a:xfrm>
            <a:off x="779850" y="974350"/>
            <a:ext cx="9211500" cy="13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200"/>
              <a:t>Example-based way </a:t>
            </a:r>
            <a:endParaRPr sz="6000">
              <a:solidFill>
                <a:srgbClr val="000000"/>
              </a:solidFill>
            </a:endParaRPr>
          </a:p>
        </p:txBody>
      </p:sp>
      <p:pic>
        <p:nvPicPr>
          <p:cNvPr id="308" name="Google Shape;3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50" y="2534400"/>
            <a:ext cx="11268128" cy="567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>
            <p:ph idx="4294967295" type="title"/>
          </p:nvPr>
        </p:nvSpPr>
        <p:spPr>
          <a:xfrm>
            <a:off x="779850" y="588600"/>
            <a:ext cx="8802900" cy="13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72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Property-based way</a:t>
            </a:r>
            <a:endParaRPr b="0" sz="72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50" y="2427600"/>
            <a:ext cx="111442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6"/>
          <p:cNvSpPr txBox="1"/>
          <p:nvPr/>
        </p:nvSpPr>
        <p:spPr>
          <a:xfrm>
            <a:off x="152625" y="4450675"/>
            <a:ext cx="3405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PropEr interface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317" name="Google Shape;317;p56"/>
          <p:cNvCxnSpPr/>
          <p:nvPr/>
        </p:nvCxnSpPr>
        <p:spPr>
          <a:xfrm flipH="1">
            <a:off x="1663375" y="3101950"/>
            <a:ext cx="753000" cy="1168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8" name="Google Shape;318;p56"/>
          <p:cNvSpPr txBox="1"/>
          <p:nvPr/>
        </p:nvSpPr>
        <p:spPr>
          <a:xfrm>
            <a:off x="3038775" y="5230700"/>
            <a:ext cx="1737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Variable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319" name="Google Shape;319;p56"/>
          <p:cNvCxnSpPr>
            <a:endCxn id="318" idx="0"/>
          </p:cNvCxnSpPr>
          <p:nvPr/>
        </p:nvCxnSpPr>
        <p:spPr>
          <a:xfrm>
            <a:off x="3341925" y="3428000"/>
            <a:ext cx="565800" cy="1802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56"/>
          <p:cNvSpPr txBox="1"/>
          <p:nvPr/>
        </p:nvSpPr>
        <p:spPr>
          <a:xfrm>
            <a:off x="5512188" y="5359925"/>
            <a:ext cx="2107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Generator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321" name="Google Shape;321;p56"/>
          <p:cNvCxnSpPr>
            <a:endCxn id="320" idx="0"/>
          </p:cNvCxnSpPr>
          <p:nvPr/>
        </p:nvCxnSpPr>
        <p:spPr>
          <a:xfrm>
            <a:off x="5628288" y="3810125"/>
            <a:ext cx="937800" cy="1549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56"/>
          <p:cNvSpPr txBox="1"/>
          <p:nvPr/>
        </p:nvSpPr>
        <p:spPr>
          <a:xfrm>
            <a:off x="9461725" y="5446525"/>
            <a:ext cx="1799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Property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323" name="Google Shape;323;p56"/>
          <p:cNvCxnSpPr>
            <a:endCxn id="322" idx="0"/>
          </p:cNvCxnSpPr>
          <p:nvPr/>
        </p:nvCxnSpPr>
        <p:spPr>
          <a:xfrm>
            <a:off x="9611875" y="3839125"/>
            <a:ext cx="749700" cy="160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56"/>
          <p:cNvSpPr/>
          <p:nvPr/>
        </p:nvSpPr>
        <p:spPr>
          <a:xfrm rot="5400000">
            <a:off x="9036900" y="1373750"/>
            <a:ext cx="411000" cy="4519500"/>
          </a:xfrm>
          <a:prstGeom prst="rightBrace">
            <a:avLst>
              <a:gd fmla="val 57683" name="adj1"/>
              <a:gd fmla="val 48844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6"/>
          <p:cNvSpPr/>
          <p:nvPr/>
        </p:nvSpPr>
        <p:spPr>
          <a:xfrm rot="5400000">
            <a:off x="5152276" y="2296900"/>
            <a:ext cx="411000" cy="2561700"/>
          </a:xfrm>
          <a:prstGeom prst="rightBrace">
            <a:avLst>
              <a:gd fmla="val 57683" name="adj1"/>
              <a:gd fmla="val 48844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0000"/>
            <a:ext cx="14935201" cy="187242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7"/>
          <p:cNvSpPr txBox="1"/>
          <p:nvPr>
            <p:ph idx="4294967295" type="title"/>
          </p:nvPr>
        </p:nvSpPr>
        <p:spPr>
          <a:xfrm>
            <a:off x="779850" y="588600"/>
            <a:ext cx="9293700" cy="13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72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Property-based way</a:t>
            </a:r>
            <a:endParaRPr b="0" sz="72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580000"/>
            <a:ext cx="119443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4104000"/>
            <a:ext cx="119253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5189850"/>
            <a:ext cx="120205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250" y="6682600"/>
            <a:ext cx="1198245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8"/>
          <p:cNvSpPr txBox="1"/>
          <p:nvPr/>
        </p:nvSpPr>
        <p:spPr>
          <a:xfrm>
            <a:off x="953275" y="6085200"/>
            <a:ext cx="10248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...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343" name="Google Shape;343;p58"/>
          <p:cNvSpPr txBox="1"/>
          <p:nvPr>
            <p:ph idx="4294967295" type="title"/>
          </p:nvPr>
        </p:nvSpPr>
        <p:spPr>
          <a:xfrm>
            <a:off x="779850" y="588600"/>
            <a:ext cx="10058400" cy="13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72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Property-based way</a:t>
            </a:r>
            <a:endParaRPr b="0" sz="72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8729825" y="372125"/>
            <a:ext cx="5446500" cy="22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Ensures that code does what we expect</a:t>
            </a:r>
            <a:endParaRPr sz="4800"/>
          </a:p>
        </p:txBody>
      </p:sp>
      <p:sp>
        <p:nvSpPr>
          <p:cNvPr id="350" name="Google Shape;350;p59"/>
          <p:cNvSpPr/>
          <p:nvPr/>
        </p:nvSpPr>
        <p:spPr>
          <a:xfrm>
            <a:off x="7962625" y="2416400"/>
            <a:ext cx="4832700" cy="2485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Example-Based way</a:t>
            </a:r>
            <a:endParaRPr sz="3600"/>
          </a:p>
        </p:txBody>
      </p:sp>
      <p:sp>
        <p:nvSpPr>
          <p:cNvPr id="351" name="Google Shape;351;p59"/>
          <p:cNvSpPr/>
          <p:nvPr/>
        </p:nvSpPr>
        <p:spPr>
          <a:xfrm rot="10800000">
            <a:off x="7686400" y="5164225"/>
            <a:ext cx="4844400" cy="2543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9"/>
          <p:cNvSpPr txBox="1"/>
          <p:nvPr/>
        </p:nvSpPr>
        <p:spPr>
          <a:xfrm>
            <a:off x="8058475" y="5097475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dk1"/>
                </a:solidFill>
              </a:rPr>
              <a:t>Property-Based way</a:t>
            </a:r>
            <a:endParaRPr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353" name="Google Shape;353;p59"/>
          <p:cNvSpPr txBox="1"/>
          <p:nvPr/>
        </p:nvSpPr>
        <p:spPr>
          <a:xfrm>
            <a:off x="779875" y="5322300"/>
            <a:ext cx="694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dk1"/>
                </a:solidFill>
                <a:latin typeface="Klarna Headline"/>
                <a:ea typeface="Klarna Headline"/>
                <a:cs typeface="Klarna Headline"/>
                <a:sym typeface="Klarna Headline"/>
              </a:rPr>
              <a:t>Explores the program’s behaviour to see what it can or cannot do</a:t>
            </a:r>
            <a:endParaRPr b="1" sz="4800">
              <a:solidFill>
                <a:schemeClr val="dk1"/>
              </a:solidFill>
              <a:latin typeface="Klarna Headline"/>
              <a:ea typeface="Klarna Headline"/>
              <a:cs typeface="Klarna Headline"/>
              <a:sym typeface="Klarna Headli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  <a:latin typeface="Klarna Headline"/>
              <a:ea typeface="Klarna Headline"/>
              <a:cs typeface="Klarna Headline"/>
              <a:sym typeface="Klarna Headline"/>
            </a:endParaRPr>
          </a:p>
        </p:txBody>
      </p:sp>
      <p:sp>
        <p:nvSpPr>
          <p:cNvPr id="354" name="Google Shape;354;p59"/>
          <p:cNvSpPr txBox="1"/>
          <p:nvPr>
            <p:ph type="title"/>
          </p:nvPr>
        </p:nvSpPr>
        <p:spPr>
          <a:xfrm>
            <a:off x="779850" y="1091400"/>
            <a:ext cx="11175600" cy="3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Two ways of testing</a:t>
            </a:r>
            <a:endParaRPr sz="9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79850" y="1091400"/>
            <a:ext cx="11175600" cy="3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How to come up with properties?</a:t>
            </a:r>
            <a:endParaRPr sz="9600"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950" y="3213625"/>
            <a:ext cx="2979750" cy="458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>
            <p:ph idx="4294967295" type="title"/>
          </p:nvPr>
        </p:nvSpPr>
        <p:spPr>
          <a:xfrm>
            <a:off x="779860" y="1331139"/>
            <a:ext cx="13410600" cy="7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0">
                <a:solidFill>
                  <a:srgbClr val="000000"/>
                </a:solidFill>
              </a:rPr>
              <a:t>Thinking in Properties. Techniques:</a:t>
            </a:r>
            <a:endParaRPr sz="6000"/>
          </a:p>
        </p:txBody>
      </p:sp>
      <p:sp>
        <p:nvSpPr>
          <p:cNvPr id="368" name="Google Shape;368;p61"/>
          <p:cNvSpPr txBox="1"/>
          <p:nvPr/>
        </p:nvSpPr>
        <p:spPr>
          <a:xfrm>
            <a:off x="910350" y="2393900"/>
            <a:ext cx="8418000" cy="4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Modeling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Generalizing Example Tests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Invariants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Symmetric Properties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idx="4294967295" type="title"/>
          </p:nvPr>
        </p:nvSpPr>
        <p:spPr>
          <a:xfrm>
            <a:off x="779850" y="634200"/>
            <a:ext cx="12111300" cy="150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Function `min_element`</a:t>
            </a:r>
            <a:endParaRPr b="0" sz="60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pic>
        <p:nvPicPr>
          <p:cNvPr id="375" name="Google Shape;3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748600"/>
            <a:ext cx="100012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3"/>
          <p:cNvSpPr txBox="1"/>
          <p:nvPr>
            <p:ph idx="4294967295" type="title"/>
          </p:nvPr>
        </p:nvSpPr>
        <p:spPr>
          <a:xfrm>
            <a:off x="779850" y="710400"/>
            <a:ext cx="13839600" cy="30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Modeling</a:t>
            </a:r>
            <a:endParaRPr b="0" sz="60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requires you to write an indirect and very simple implementation of your code and pit it against the real implementation.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382" name="Google Shape;38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900" y="3544000"/>
            <a:ext cx="5432725" cy="39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/>
          <p:nvPr>
            <p:ph idx="4294967295" type="title"/>
          </p:nvPr>
        </p:nvSpPr>
        <p:spPr>
          <a:xfrm>
            <a:off x="779850" y="253200"/>
            <a:ext cx="9211500" cy="150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Modeling</a:t>
            </a:r>
            <a:endParaRPr b="0" sz="60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pic>
        <p:nvPicPr>
          <p:cNvPr id="389" name="Google Shape;3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748600"/>
            <a:ext cx="112395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4"/>
          <p:cNvSpPr txBox="1"/>
          <p:nvPr/>
        </p:nvSpPr>
        <p:spPr>
          <a:xfrm>
            <a:off x="5103325" y="6510450"/>
            <a:ext cx="17997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Model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391" name="Google Shape;391;p64"/>
          <p:cNvCxnSpPr>
            <a:endCxn id="390" idx="0"/>
          </p:cNvCxnSpPr>
          <p:nvPr/>
        </p:nvCxnSpPr>
        <p:spPr>
          <a:xfrm>
            <a:off x="5253475" y="4903050"/>
            <a:ext cx="749700" cy="1607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64"/>
          <p:cNvSpPr/>
          <p:nvPr/>
        </p:nvSpPr>
        <p:spPr>
          <a:xfrm rot="5400000">
            <a:off x="4636350" y="2943925"/>
            <a:ext cx="411000" cy="3507000"/>
          </a:xfrm>
          <a:prstGeom prst="rightBrace">
            <a:avLst>
              <a:gd fmla="val 57683" name="adj1"/>
              <a:gd fmla="val 48844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/>
          <p:nvPr/>
        </p:nvSpPr>
        <p:spPr>
          <a:xfrm>
            <a:off x="3447044" y="3074106"/>
            <a:ext cx="3242400" cy="3242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170k</a:t>
            </a:r>
            <a:endParaRPr sz="7200"/>
          </a:p>
        </p:txBody>
      </p:sp>
      <p:sp>
        <p:nvSpPr>
          <p:cNvPr id="235" name="Google Shape;235;p47"/>
          <p:cNvSpPr/>
          <p:nvPr/>
        </p:nvSpPr>
        <p:spPr>
          <a:xfrm>
            <a:off x="7788439" y="545470"/>
            <a:ext cx="3242400" cy="3242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0">
                <a:solidFill>
                  <a:schemeClr val="lt1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17</a:t>
            </a:r>
            <a:endParaRPr sz="1800"/>
          </a:p>
        </p:txBody>
      </p:sp>
      <p:sp>
        <p:nvSpPr>
          <p:cNvPr id="236" name="Google Shape;236;p47"/>
          <p:cNvSpPr/>
          <p:nvPr/>
        </p:nvSpPr>
        <p:spPr>
          <a:xfrm>
            <a:off x="11227465" y="3888244"/>
            <a:ext cx="3242400" cy="3242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500">
                <a:solidFill>
                  <a:schemeClr val="lt1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60M</a:t>
            </a:r>
            <a:endParaRPr sz="1800"/>
          </a:p>
        </p:txBody>
      </p:sp>
      <p:sp>
        <p:nvSpPr>
          <p:cNvPr id="237" name="Google Shape;237;p47"/>
          <p:cNvSpPr/>
          <p:nvPr/>
        </p:nvSpPr>
        <p:spPr>
          <a:xfrm>
            <a:off x="7339260" y="4036635"/>
            <a:ext cx="2960100" cy="296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4800">
                <a:latin typeface="Klarna Text Medium"/>
                <a:ea typeface="Klarna Text Medium"/>
                <a:cs typeface="Klarna Text Medium"/>
                <a:sym typeface="Klarna Text Medium"/>
              </a:rPr>
              <a:t>$5.5B</a:t>
            </a:r>
            <a:endParaRPr sz="4800">
              <a:latin typeface="Klarna Text"/>
              <a:ea typeface="Klarna Text"/>
              <a:cs typeface="Klarna Text"/>
              <a:sym typeface="Klarna Text"/>
            </a:endParaRPr>
          </a:p>
        </p:txBody>
      </p:sp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400" y="915251"/>
            <a:ext cx="3971699" cy="8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7"/>
          <p:cNvSpPr txBox="1"/>
          <p:nvPr/>
        </p:nvSpPr>
        <p:spPr>
          <a:xfrm>
            <a:off x="618125" y="1676575"/>
            <a:ext cx="44619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Klarna Text Medium"/>
                <a:ea typeface="Klarna Text Medium"/>
                <a:cs typeface="Klarna Text Medium"/>
                <a:sym typeface="Klarna Text Medium"/>
              </a:rPr>
              <a:t>Smoooth Payments</a:t>
            </a:r>
            <a:r>
              <a:rPr lang="en-GB" sz="4800">
                <a:latin typeface="Klarna Text Medium"/>
                <a:ea typeface="Klarna Text Medium"/>
                <a:cs typeface="Klarna Text Medium"/>
                <a:sym typeface="Klarna Text Medium"/>
              </a:rPr>
              <a:t> </a:t>
            </a:r>
            <a:endParaRPr sz="48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 txBox="1"/>
          <p:nvPr>
            <p:ph idx="4294967295" type="title"/>
          </p:nvPr>
        </p:nvSpPr>
        <p:spPr>
          <a:xfrm>
            <a:off x="779850" y="862800"/>
            <a:ext cx="11343000" cy="22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Generalizing Example Tests</a:t>
            </a:r>
            <a:endParaRPr b="0" sz="60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start by writing a regular unit test and then abstract it away.</a:t>
            </a:r>
            <a:endParaRPr b="0" sz="3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pic>
        <p:nvPicPr>
          <p:cNvPr id="399" name="Google Shape;3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675" y="2822375"/>
            <a:ext cx="4375150" cy="4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6"/>
          <p:cNvSpPr txBox="1"/>
          <p:nvPr>
            <p:ph idx="4294967295" type="title"/>
          </p:nvPr>
        </p:nvSpPr>
        <p:spPr>
          <a:xfrm>
            <a:off x="779850" y="862800"/>
            <a:ext cx="11343000" cy="14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Generalizing Example Tests</a:t>
            </a:r>
            <a:endParaRPr b="0" sz="3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pic>
        <p:nvPicPr>
          <p:cNvPr id="406" name="Google Shape;4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25" y="2523400"/>
            <a:ext cx="63246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748600"/>
            <a:ext cx="108204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7"/>
          <p:cNvSpPr/>
          <p:nvPr/>
        </p:nvSpPr>
        <p:spPr>
          <a:xfrm rot="-5400000">
            <a:off x="8139675" y="1447100"/>
            <a:ext cx="303000" cy="4546200"/>
          </a:xfrm>
          <a:prstGeom prst="rightBrace">
            <a:avLst>
              <a:gd fmla="val 57683" name="adj1"/>
              <a:gd fmla="val 4893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7"/>
          <p:cNvSpPr txBox="1"/>
          <p:nvPr/>
        </p:nvSpPr>
        <p:spPr>
          <a:xfrm>
            <a:off x="10685988" y="2107800"/>
            <a:ext cx="2107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Generator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415" name="Google Shape;415;p67"/>
          <p:cNvCxnSpPr/>
          <p:nvPr/>
        </p:nvCxnSpPr>
        <p:spPr>
          <a:xfrm flipH="1" rot="10800000">
            <a:off x="8947738" y="2771000"/>
            <a:ext cx="2078100" cy="692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67"/>
          <p:cNvSpPr/>
          <p:nvPr/>
        </p:nvSpPr>
        <p:spPr>
          <a:xfrm rot="-5400000">
            <a:off x="7948850" y="1807875"/>
            <a:ext cx="303000" cy="5100900"/>
          </a:xfrm>
          <a:prstGeom prst="rightBrace">
            <a:avLst>
              <a:gd fmla="val 57683" name="adj1"/>
              <a:gd fmla="val 4893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7"/>
          <p:cNvSpPr txBox="1"/>
          <p:nvPr/>
        </p:nvSpPr>
        <p:spPr>
          <a:xfrm>
            <a:off x="10990700" y="3042250"/>
            <a:ext cx="3351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Append operator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418" name="Google Shape;418;p67"/>
          <p:cNvCxnSpPr/>
          <p:nvPr/>
        </p:nvCxnSpPr>
        <p:spPr>
          <a:xfrm flipH="1" rot="10800000">
            <a:off x="10227538" y="3629250"/>
            <a:ext cx="2078100" cy="692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67"/>
          <p:cNvSpPr txBox="1"/>
          <p:nvPr>
            <p:ph idx="4294967295" type="title"/>
          </p:nvPr>
        </p:nvSpPr>
        <p:spPr>
          <a:xfrm>
            <a:off x="779850" y="862800"/>
            <a:ext cx="11343000" cy="146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Generalizing Example Tests</a:t>
            </a:r>
            <a:endParaRPr b="0" sz="3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050" y="3296975"/>
            <a:ext cx="6864675" cy="38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8"/>
          <p:cNvSpPr txBox="1"/>
          <p:nvPr>
            <p:ph idx="4294967295" type="title"/>
          </p:nvPr>
        </p:nvSpPr>
        <p:spPr>
          <a:xfrm>
            <a:off x="779875" y="707150"/>
            <a:ext cx="12268800" cy="24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Invariants</a:t>
            </a:r>
            <a:endParaRPr b="0" sz="60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/>
              <a:t>requires identifying facts about a system that should always remain true.</a:t>
            </a:r>
            <a:endParaRPr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idx="4294967295" type="title"/>
          </p:nvPr>
        </p:nvSpPr>
        <p:spPr>
          <a:xfrm>
            <a:off x="779875" y="478550"/>
            <a:ext cx="9211500" cy="132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Invariants</a:t>
            </a:r>
            <a:endParaRPr b="0" sz="9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pic>
        <p:nvPicPr>
          <p:cNvPr id="433" name="Google Shape;43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367600"/>
            <a:ext cx="8317097" cy="56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9"/>
          <p:cNvSpPr/>
          <p:nvPr/>
        </p:nvSpPr>
        <p:spPr>
          <a:xfrm rot="5400000">
            <a:off x="5000750" y="2915225"/>
            <a:ext cx="303000" cy="3348000"/>
          </a:xfrm>
          <a:prstGeom prst="rightBrace">
            <a:avLst>
              <a:gd fmla="val 57683" name="adj1"/>
              <a:gd fmla="val 4893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9"/>
          <p:cNvSpPr txBox="1"/>
          <p:nvPr/>
        </p:nvSpPr>
        <p:spPr>
          <a:xfrm>
            <a:off x="9286124" y="4437725"/>
            <a:ext cx="3861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Element in the list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436" name="Google Shape;436;p69"/>
          <p:cNvCxnSpPr/>
          <p:nvPr/>
        </p:nvCxnSpPr>
        <p:spPr>
          <a:xfrm flipH="1" rot="10800000">
            <a:off x="6638663" y="4733525"/>
            <a:ext cx="2439000" cy="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69"/>
          <p:cNvSpPr/>
          <p:nvPr/>
        </p:nvSpPr>
        <p:spPr>
          <a:xfrm rot="-5400000">
            <a:off x="5754500" y="3748025"/>
            <a:ext cx="311100" cy="4690800"/>
          </a:xfrm>
          <a:prstGeom prst="rightBrace">
            <a:avLst>
              <a:gd fmla="val 57683" name="adj1"/>
              <a:gd fmla="val 4893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9"/>
          <p:cNvSpPr txBox="1"/>
          <p:nvPr/>
        </p:nvSpPr>
        <p:spPr>
          <a:xfrm>
            <a:off x="9405575" y="5403275"/>
            <a:ext cx="21747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Generator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439" name="Google Shape;439;p69"/>
          <p:cNvCxnSpPr>
            <a:endCxn id="438" idx="1"/>
          </p:cNvCxnSpPr>
          <p:nvPr/>
        </p:nvCxnSpPr>
        <p:spPr>
          <a:xfrm flipH="1" rot="10800000">
            <a:off x="6508775" y="5670575"/>
            <a:ext cx="2896800" cy="264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69"/>
          <p:cNvSpPr/>
          <p:nvPr/>
        </p:nvSpPr>
        <p:spPr>
          <a:xfrm rot="-5400000">
            <a:off x="4221500" y="5890250"/>
            <a:ext cx="303000" cy="1789500"/>
          </a:xfrm>
          <a:prstGeom prst="rightBrace">
            <a:avLst>
              <a:gd fmla="val 57683" name="adj1"/>
              <a:gd fmla="val 4893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9"/>
          <p:cNvSpPr txBox="1"/>
          <p:nvPr/>
        </p:nvSpPr>
        <p:spPr>
          <a:xfrm>
            <a:off x="9405575" y="6373675"/>
            <a:ext cx="4690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List</a:t>
            </a: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 of one element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442" name="Google Shape;442;p69"/>
          <p:cNvCxnSpPr/>
          <p:nvPr/>
        </p:nvCxnSpPr>
        <p:spPr>
          <a:xfrm flipH="1" rot="10800000">
            <a:off x="5343874" y="6733225"/>
            <a:ext cx="4061700" cy="16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450" y="3026800"/>
            <a:ext cx="5273975" cy="43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70"/>
          <p:cNvSpPr txBox="1"/>
          <p:nvPr>
            <p:ph idx="4294967295" type="title"/>
          </p:nvPr>
        </p:nvSpPr>
        <p:spPr>
          <a:xfrm>
            <a:off x="779875" y="1015225"/>
            <a:ext cx="11560500" cy="150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Symmetric properties</a:t>
            </a:r>
            <a:endParaRPr b="0" sz="60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/>
              <a:t>assemble a reversible  sequence of actions together.</a:t>
            </a:r>
            <a:endParaRPr sz="6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 txBox="1"/>
          <p:nvPr>
            <p:ph idx="4294967295" type="title"/>
          </p:nvPr>
        </p:nvSpPr>
        <p:spPr>
          <a:xfrm>
            <a:off x="779850" y="405600"/>
            <a:ext cx="9211500" cy="150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Symmetric properties</a:t>
            </a:r>
            <a:endParaRPr b="0" sz="9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pic>
        <p:nvPicPr>
          <p:cNvPr id="456" name="Google Shape;4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150" y="2730125"/>
            <a:ext cx="64198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/>
          <p:nvPr>
            <p:ph idx="4294967295" type="title"/>
          </p:nvPr>
        </p:nvSpPr>
        <p:spPr>
          <a:xfrm>
            <a:off x="779850" y="405600"/>
            <a:ext cx="9211500" cy="150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Symmetric properties</a:t>
            </a:r>
            <a:endParaRPr b="0" sz="9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pic>
        <p:nvPicPr>
          <p:cNvPr id="463" name="Google Shape;4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748600"/>
            <a:ext cx="120396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2"/>
          <p:cNvSpPr/>
          <p:nvPr/>
        </p:nvSpPr>
        <p:spPr>
          <a:xfrm rot="5400000">
            <a:off x="8423675" y="1836425"/>
            <a:ext cx="295200" cy="6381300"/>
          </a:xfrm>
          <a:prstGeom prst="rightBrace">
            <a:avLst>
              <a:gd fmla="val 57683" name="adj1"/>
              <a:gd fmla="val 48931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2"/>
          <p:cNvSpPr txBox="1"/>
          <p:nvPr/>
        </p:nvSpPr>
        <p:spPr>
          <a:xfrm>
            <a:off x="9405575" y="6373675"/>
            <a:ext cx="4690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466" name="Google Shape;466;p72"/>
          <p:cNvCxnSpPr/>
          <p:nvPr/>
        </p:nvCxnSpPr>
        <p:spPr>
          <a:xfrm>
            <a:off x="7807625" y="5166600"/>
            <a:ext cx="1597800" cy="1566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72"/>
          <p:cNvSpPr txBox="1"/>
          <p:nvPr/>
        </p:nvSpPr>
        <p:spPr>
          <a:xfrm>
            <a:off x="8391349" y="6733200"/>
            <a:ext cx="3861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Symmetric actions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>
            <p:ph type="title"/>
          </p:nvPr>
        </p:nvSpPr>
        <p:spPr>
          <a:xfrm>
            <a:off x="779850" y="1091400"/>
            <a:ext cx="11175600" cy="3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How to come up with properties?</a:t>
            </a:r>
            <a:endParaRPr sz="9600"/>
          </a:p>
        </p:txBody>
      </p:sp>
      <p:pic>
        <p:nvPicPr>
          <p:cNvPr id="474" name="Google Shape;47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950" y="3213625"/>
            <a:ext cx="2979750" cy="45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3"/>
          <p:cNvSpPr txBox="1"/>
          <p:nvPr/>
        </p:nvSpPr>
        <p:spPr>
          <a:xfrm>
            <a:off x="3247150" y="4426950"/>
            <a:ext cx="4127400" cy="1068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Klarna Text Medium"/>
                <a:ea typeface="Klarna Text Medium"/>
                <a:cs typeface="Klarna Text Medium"/>
                <a:sym typeface="Klarna Text Medium"/>
              </a:rPr>
              <a:t>modeling</a:t>
            </a:r>
            <a:endParaRPr sz="6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476" name="Google Shape;476;p73"/>
          <p:cNvSpPr txBox="1"/>
          <p:nvPr/>
        </p:nvSpPr>
        <p:spPr>
          <a:xfrm>
            <a:off x="1212275" y="5325375"/>
            <a:ext cx="8616000" cy="1068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Klarna Text Medium"/>
                <a:ea typeface="Klarna Text Medium"/>
                <a:cs typeface="Klarna Text Medium"/>
                <a:sym typeface="Klarna Text Medium"/>
              </a:rPr>
              <a:t>generalizing examples</a:t>
            </a:r>
            <a:endParaRPr sz="6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477" name="Google Shape;477;p73"/>
          <p:cNvSpPr txBox="1"/>
          <p:nvPr/>
        </p:nvSpPr>
        <p:spPr>
          <a:xfrm>
            <a:off x="2490350" y="6080250"/>
            <a:ext cx="4127400" cy="1068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Klarna Text Medium"/>
                <a:ea typeface="Klarna Text Medium"/>
                <a:cs typeface="Klarna Text Medium"/>
                <a:sym typeface="Klarna Text Medium"/>
              </a:rPr>
              <a:t>invariants</a:t>
            </a:r>
            <a:endParaRPr sz="6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478" name="Google Shape;478;p73"/>
          <p:cNvSpPr txBox="1"/>
          <p:nvPr/>
        </p:nvSpPr>
        <p:spPr>
          <a:xfrm>
            <a:off x="1166675" y="6929650"/>
            <a:ext cx="8500200" cy="10680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latin typeface="Klarna Text Medium"/>
                <a:ea typeface="Klarna Text Medium"/>
                <a:cs typeface="Klarna Text Medium"/>
                <a:sym typeface="Klarna Text Medium"/>
              </a:rPr>
              <a:t>symmetric properties</a:t>
            </a:r>
            <a:endParaRPr sz="6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4"/>
          <p:cNvSpPr txBox="1"/>
          <p:nvPr>
            <p:ph type="title"/>
          </p:nvPr>
        </p:nvSpPr>
        <p:spPr>
          <a:xfrm>
            <a:off x="869775" y="3013250"/>
            <a:ext cx="13932000" cy="14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State               properties</a:t>
            </a:r>
            <a:endParaRPr sz="9600"/>
          </a:p>
        </p:txBody>
      </p:sp>
      <p:sp>
        <p:nvSpPr>
          <p:cNvPr id="485" name="Google Shape;485;p74"/>
          <p:cNvSpPr/>
          <p:nvPr/>
        </p:nvSpPr>
        <p:spPr>
          <a:xfrm>
            <a:off x="4421825" y="2069150"/>
            <a:ext cx="3978600" cy="944100"/>
          </a:xfrm>
          <a:prstGeom prst="brace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Klarna Text Medium"/>
                <a:ea typeface="Klarna Text Medium"/>
                <a:cs typeface="Klarna Text Medium"/>
                <a:sym typeface="Klarna Text Medium"/>
              </a:rPr>
              <a:t>less</a:t>
            </a:r>
            <a:endParaRPr sz="96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486" name="Google Shape;486;p74"/>
          <p:cNvSpPr/>
          <p:nvPr/>
        </p:nvSpPr>
        <p:spPr>
          <a:xfrm>
            <a:off x="4421825" y="4488900"/>
            <a:ext cx="3978600" cy="944100"/>
          </a:xfrm>
          <a:prstGeom prst="brace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Klarna Text Medium"/>
                <a:ea typeface="Klarna Text Medium"/>
                <a:cs typeface="Klarna Text Medium"/>
                <a:sym typeface="Klarna Text Medium"/>
              </a:rPr>
              <a:t>full</a:t>
            </a:r>
            <a:endParaRPr sz="96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/>
          <p:nvPr>
            <p:ph type="title"/>
          </p:nvPr>
        </p:nvSpPr>
        <p:spPr>
          <a:xfrm>
            <a:off x="563400" y="1091425"/>
            <a:ext cx="14460000" cy="421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1"/>
                </a:solidFill>
              </a:rPr>
              <a:t>Property-Based Testing:</a:t>
            </a:r>
            <a:endParaRPr sz="9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accent1"/>
                </a:solidFill>
              </a:rPr>
              <a:t>Must-Haves in Software Development</a:t>
            </a:r>
            <a:r>
              <a:rPr lang="en-GB" sz="9600">
                <a:solidFill>
                  <a:schemeClr val="accent1"/>
                </a:solidFill>
              </a:rPr>
              <a:t> </a:t>
            </a:r>
            <a:endParaRPr sz="9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5"/>
          <p:cNvSpPr txBox="1"/>
          <p:nvPr/>
        </p:nvSpPr>
        <p:spPr>
          <a:xfrm>
            <a:off x="910350" y="2393900"/>
            <a:ext cx="8418000" cy="4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Dependent only on input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No state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solidFill>
                  <a:schemeClr val="dk1"/>
                </a:solidFill>
                <a:latin typeface="Klarna Text"/>
                <a:ea typeface="Klarna Text"/>
                <a:cs typeface="Klarna Text"/>
                <a:sym typeface="Klarna Text"/>
              </a:rPr>
              <a:t>Isolated components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No major side effects: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○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Writing data to the disk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○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Storing data to the database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○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Logging data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</p:txBody>
      </p:sp>
      <p:sp>
        <p:nvSpPr>
          <p:cNvPr id="493" name="Google Shape;493;p75"/>
          <p:cNvSpPr txBox="1"/>
          <p:nvPr>
            <p:ph type="title"/>
          </p:nvPr>
        </p:nvSpPr>
        <p:spPr>
          <a:xfrm>
            <a:off x="779850" y="786600"/>
            <a:ext cx="9211500" cy="15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</a:rPr>
              <a:t>Stateless properties</a:t>
            </a:r>
            <a:endParaRPr b="0" sz="9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6"/>
          <p:cNvSpPr/>
          <p:nvPr/>
        </p:nvSpPr>
        <p:spPr>
          <a:xfrm>
            <a:off x="1414325" y="3084375"/>
            <a:ext cx="2049300" cy="100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Generator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00" name="Google Shape;500;p76"/>
          <p:cNvSpPr/>
          <p:nvPr/>
        </p:nvSpPr>
        <p:spPr>
          <a:xfrm>
            <a:off x="5809675" y="3084375"/>
            <a:ext cx="2049300" cy="100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Property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501" name="Google Shape;501;p76"/>
          <p:cNvCxnSpPr>
            <a:stCxn id="499" idx="3"/>
            <a:endCxn id="500" idx="1"/>
          </p:cNvCxnSpPr>
          <p:nvPr/>
        </p:nvCxnSpPr>
        <p:spPr>
          <a:xfrm>
            <a:off x="3463625" y="3587625"/>
            <a:ext cx="2346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76"/>
          <p:cNvSpPr txBox="1"/>
          <p:nvPr/>
        </p:nvSpPr>
        <p:spPr>
          <a:xfrm>
            <a:off x="3926450" y="3084375"/>
            <a:ext cx="1737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Klarna Text Medium"/>
                <a:ea typeface="Klarna Text Medium"/>
                <a:cs typeface="Klarna Text Medium"/>
                <a:sym typeface="Klarna Text Medium"/>
              </a:rPr>
              <a:t>Data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503" name="Google Shape;503;p76"/>
          <p:cNvCxnSpPr/>
          <p:nvPr/>
        </p:nvCxnSpPr>
        <p:spPr>
          <a:xfrm>
            <a:off x="7858975" y="3587625"/>
            <a:ext cx="2346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76"/>
          <p:cNvSpPr/>
          <p:nvPr/>
        </p:nvSpPr>
        <p:spPr>
          <a:xfrm>
            <a:off x="10205025" y="3084375"/>
            <a:ext cx="2049300" cy="100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38761D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Passed</a:t>
            </a:r>
            <a:endParaRPr sz="3000">
              <a:solidFill>
                <a:srgbClr val="38761D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Failed</a:t>
            </a:r>
            <a:endParaRPr sz="3000">
              <a:solidFill>
                <a:srgbClr val="FF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05" name="Google Shape;505;p76"/>
          <p:cNvSpPr txBox="1"/>
          <p:nvPr/>
        </p:nvSpPr>
        <p:spPr>
          <a:xfrm>
            <a:off x="8163050" y="3084375"/>
            <a:ext cx="1737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38761D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t</a:t>
            </a:r>
            <a:r>
              <a:rPr lang="en-GB" sz="3000">
                <a:solidFill>
                  <a:srgbClr val="38761D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rue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06" name="Google Shape;506;p76"/>
          <p:cNvSpPr txBox="1"/>
          <p:nvPr/>
        </p:nvSpPr>
        <p:spPr>
          <a:xfrm>
            <a:off x="8152650" y="3522700"/>
            <a:ext cx="1737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f</a:t>
            </a:r>
            <a:r>
              <a:rPr lang="en-GB" sz="3000">
                <a:solidFill>
                  <a:srgbClr val="FF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alse</a:t>
            </a:r>
            <a:endParaRPr sz="30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07" name="Google Shape;507;p76"/>
          <p:cNvSpPr txBox="1"/>
          <p:nvPr>
            <p:ph type="title"/>
          </p:nvPr>
        </p:nvSpPr>
        <p:spPr>
          <a:xfrm>
            <a:off x="779850" y="786600"/>
            <a:ext cx="9211500" cy="15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</a:rPr>
              <a:t>Stateless properties</a:t>
            </a:r>
            <a:endParaRPr b="0" sz="9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7"/>
          <p:cNvSpPr txBox="1"/>
          <p:nvPr/>
        </p:nvSpPr>
        <p:spPr>
          <a:xfrm>
            <a:off x="910350" y="2393900"/>
            <a:ext cx="10260000" cy="4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solidFill>
                  <a:srgbClr val="222222"/>
                </a:solidFill>
                <a:highlight>
                  <a:srgbClr val="FFFFFF"/>
                </a:highlight>
                <a:latin typeface="Klarna Text"/>
                <a:ea typeface="Klarna Text"/>
                <a:cs typeface="Klarna Text"/>
                <a:sym typeface="Klarna Text"/>
              </a:rPr>
              <a:t>Non-formal variation on model checking</a:t>
            </a:r>
            <a:endParaRPr sz="3600">
              <a:solidFill>
                <a:srgbClr val="222222"/>
              </a:solidFill>
              <a:highlight>
                <a:srgbClr val="FFFFFF"/>
              </a:highlight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Klarna Text"/>
              <a:buChar char="●"/>
            </a:pPr>
            <a:r>
              <a:rPr lang="en-GB" sz="3600">
                <a:solidFill>
                  <a:srgbClr val="222222"/>
                </a:solidFill>
                <a:highlight>
                  <a:srgbClr val="FFFFFF"/>
                </a:highlight>
                <a:latin typeface="Klarna Text"/>
                <a:ea typeface="Klarna Text"/>
                <a:cs typeface="Klarna Text"/>
                <a:sym typeface="Klarna Text"/>
              </a:rPr>
              <a:t>Dependent on state and preconditions</a:t>
            </a:r>
            <a:endParaRPr sz="3600">
              <a:solidFill>
                <a:srgbClr val="222222"/>
              </a:solidFill>
              <a:highlight>
                <a:srgbClr val="FFFFFF"/>
              </a:highlight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Klarna Text"/>
              <a:buChar char="●"/>
            </a:pPr>
            <a:r>
              <a:rPr lang="en-GB" sz="3600">
                <a:solidFill>
                  <a:srgbClr val="222222"/>
                </a:solidFill>
                <a:highlight>
                  <a:srgbClr val="FFFFFF"/>
                </a:highlight>
                <a:latin typeface="Klarna Text"/>
                <a:ea typeface="Klarna Text"/>
                <a:cs typeface="Klarna Text"/>
                <a:sym typeface="Klarna Text"/>
              </a:rPr>
              <a:t>Complex systems</a:t>
            </a:r>
            <a:endParaRPr sz="3600">
              <a:solidFill>
                <a:srgbClr val="222222"/>
              </a:solidFill>
              <a:highlight>
                <a:srgbClr val="FFFFFF"/>
              </a:highlight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600"/>
              <a:buFont typeface="Klarna Text"/>
              <a:buChar char="●"/>
            </a:pPr>
            <a:r>
              <a:rPr lang="en-GB" sz="3600">
                <a:solidFill>
                  <a:srgbClr val="222222"/>
                </a:solidFill>
                <a:highlight>
                  <a:srgbClr val="FFFFFF"/>
                </a:highlight>
                <a:latin typeface="Klarna Text"/>
                <a:ea typeface="Klarna Text"/>
                <a:cs typeface="Klarna Text"/>
                <a:sym typeface="Klarna Text"/>
              </a:rPr>
              <a:t>Integration</a:t>
            </a:r>
            <a:r>
              <a:rPr lang="en-GB" sz="3600">
                <a:solidFill>
                  <a:srgbClr val="222222"/>
                </a:solidFill>
                <a:highlight>
                  <a:srgbClr val="FFFFFF"/>
                </a:highlight>
                <a:latin typeface="Klarna Text"/>
                <a:ea typeface="Klarna Text"/>
                <a:cs typeface="Klarna Text"/>
                <a:sym typeface="Klarna Text"/>
              </a:rPr>
              <a:t> and system tests</a:t>
            </a:r>
            <a:endParaRPr sz="3600">
              <a:solidFill>
                <a:srgbClr val="222222"/>
              </a:solidFill>
              <a:highlight>
                <a:srgbClr val="FFFFFF"/>
              </a:highlight>
              <a:latin typeface="Klarna Text"/>
              <a:ea typeface="Klarna Text"/>
              <a:cs typeface="Klarna Text"/>
              <a:sym typeface="Klarna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</p:txBody>
      </p:sp>
      <p:sp>
        <p:nvSpPr>
          <p:cNvPr id="514" name="Google Shape;514;p77"/>
          <p:cNvSpPr txBox="1"/>
          <p:nvPr>
            <p:ph type="title"/>
          </p:nvPr>
        </p:nvSpPr>
        <p:spPr>
          <a:xfrm>
            <a:off x="779850" y="786600"/>
            <a:ext cx="9211500" cy="15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</a:rPr>
              <a:t>Stateful properties</a:t>
            </a:r>
            <a:endParaRPr b="0" sz="9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8"/>
          <p:cNvSpPr txBox="1"/>
          <p:nvPr/>
        </p:nvSpPr>
        <p:spPr>
          <a:xfrm>
            <a:off x="910350" y="2393900"/>
            <a:ext cx="8418000" cy="4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Model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Generator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Validator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</p:txBody>
      </p:sp>
      <p:sp>
        <p:nvSpPr>
          <p:cNvPr id="521" name="Google Shape;521;p78"/>
          <p:cNvSpPr txBox="1"/>
          <p:nvPr>
            <p:ph type="title"/>
          </p:nvPr>
        </p:nvSpPr>
        <p:spPr>
          <a:xfrm>
            <a:off x="779850" y="786600"/>
            <a:ext cx="9211500" cy="15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</a:rPr>
              <a:t>Components</a:t>
            </a:r>
            <a:endParaRPr b="0" sz="9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9"/>
          <p:cNvSpPr txBox="1"/>
          <p:nvPr>
            <p:ph idx="4294967295" type="title"/>
          </p:nvPr>
        </p:nvSpPr>
        <p:spPr>
          <a:xfrm>
            <a:off x="779850" y="710400"/>
            <a:ext cx="13839600" cy="66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60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Model</a:t>
            </a:r>
            <a:endParaRPr b="0" sz="60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represents a simple and straightforward version of what our system should be doing.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GB" sz="3600">
                <a:solidFill>
                  <a:srgbClr val="000000"/>
                </a:solidFill>
              </a:rPr>
              <a:t>State</a:t>
            </a:r>
            <a:endParaRPr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GB" sz="3600">
                <a:solidFill>
                  <a:srgbClr val="000000"/>
                </a:solidFill>
              </a:rPr>
              <a:t>Next state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528" name="Google Shape;5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150" y="2944825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0"/>
          <p:cNvSpPr txBox="1"/>
          <p:nvPr>
            <p:ph idx="4294967295" type="title"/>
          </p:nvPr>
        </p:nvSpPr>
        <p:spPr>
          <a:xfrm>
            <a:off x="779850" y="710400"/>
            <a:ext cx="13839600" cy="649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</a:rPr>
              <a:t>Commands</a:t>
            </a:r>
            <a:endParaRPr b="0" sz="60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represent operations that can be run against the actual system.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GB" sz="3600">
                <a:solidFill>
                  <a:srgbClr val="000000"/>
                </a:solidFill>
              </a:rPr>
              <a:t>Operations</a:t>
            </a:r>
            <a:endParaRPr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GB" sz="3600">
                <a:solidFill>
                  <a:srgbClr val="000000"/>
                </a:solidFill>
              </a:rPr>
              <a:t>Preconditions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535" name="Google Shape;53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425" y="3183225"/>
            <a:ext cx="5934975" cy="36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1"/>
          <p:cNvSpPr txBox="1"/>
          <p:nvPr>
            <p:ph idx="4294967295" type="title"/>
          </p:nvPr>
        </p:nvSpPr>
        <p:spPr>
          <a:xfrm>
            <a:off x="779850" y="710400"/>
            <a:ext cx="13839600" cy="602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</a:rPr>
              <a:t>Validator</a:t>
            </a:r>
            <a:endParaRPr b="0" sz="60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does validation of the system against the model.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lang="en-GB" sz="3600">
                <a:solidFill>
                  <a:srgbClr val="000000"/>
                </a:solidFill>
              </a:rPr>
              <a:t>Postconditions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542" name="Google Shape;54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275" y="2932250"/>
            <a:ext cx="5044950" cy="50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2"/>
          <p:cNvSpPr/>
          <p:nvPr/>
        </p:nvSpPr>
        <p:spPr>
          <a:xfrm>
            <a:off x="2359625" y="2949350"/>
            <a:ext cx="13188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Init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49" name="Google Shape;549;p82"/>
          <p:cNvSpPr/>
          <p:nvPr/>
        </p:nvSpPr>
        <p:spPr>
          <a:xfrm>
            <a:off x="4245868" y="2949344"/>
            <a:ext cx="17946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Command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50" name="Google Shape;550;p82"/>
          <p:cNvSpPr/>
          <p:nvPr/>
        </p:nvSpPr>
        <p:spPr>
          <a:xfrm>
            <a:off x="6659805" y="2949344"/>
            <a:ext cx="22839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Precondition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51" name="Google Shape;551;p82"/>
          <p:cNvSpPr/>
          <p:nvPr/>
        </p:nvSpPr>
        <p:spPr>
          <a:xfrm>
            <a:off x="9430348" y="2949350"/>
            <a:ext cx="17946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Next state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52" name="Google Shape;552;p82"/>
          <p:cNvSpPr/>
          <p:nvPr/>
        </p:nvSpPr>
        <p:spPr>
          <a:xfrm>
            <a:off x="5544187" y="2257706"/>
            <a:ext cx="2284039" cy="640439"/>
          </a:xfrm>
          <a:custGeom>
            <a:rect b="b" l="l" r="r" t="t"/>
            <a:pathLst>
              <a:path extrusionOk="0" h="41893" w="100685">
                <a:moveTo>
                  <a:pt x="100685" y="41893"/>
                </a:moveTo>
                <a:cubicBezTo>
                  <a:pt x="93007" y="34927"/>
                  <a:pt x="71398" y="891"/>
                  <a:pt x="54617" y="99"/>
                </a:cubicBezTo>
                <a:cubicBezTo>
                  <a:pt x="37836" y="-692"/>
                  <a:pt x="9103" y="30970"/>
                  <a:pt x="0" y="37144"/>
                </a:cubicBezTo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53" name="Google Shape;553;p82"/>
          <p:cNvSpPr txBox="1"/>
          <p:nvPr/>
        </p:nvSpPr>
        <p:spPr>
          <a:xfrm>
            <a:off x="6347380" y="2242225"/>
            <a:ext cx="796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false</a:t>
            </a:r>
            <a:endParaRPr sz="1800">
              <a:solidFill>
                <a:srgbClr val="CC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554" name="Google Shape;554;p82"/>
          <p:cNvCxnSpPr>
            <a:stCxn id="548" idx="3"/>
            <a:endCxn id="549" idx="1"/>
          </p:cNvCxnSpPr>
          <p:nvPr/>
        </p:nvCxnSpPr>
        <p:spPr>
          <a:xfrm>
            <a:off x="3678425" y="3382700"/>
            <a:ext cx="56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82"/>
          <p:cNvCxnSpPr/>
          <p:nvPr/>
        </p:nvCxnSpPr>
        <p:spPr>
          <a:xfrm>
            <a:off x="6040297" y="3382762"/>
            <a:ext cx="56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82"/>
          <p:cNvCxnSpPr>
            <a:stCxn id="550" idx="3"/>
          </p:cNvCxnSpPr>
          <p:nvPr/>
        </p:nvCxnSpPr>
        <p:spPr>
          <a:xfrm>
            <a:off x="8943705" y="3382694"/>
            <a:ext cx="4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82"/>
          <p:cNvCxnSpPr>
            <a:stCxn id="551" idx="2"/>
          </p:cNvCxnSpPr>
          <p:nvPr/>
        </p:nvCxnSpPr>
        <p:spPr>
          <a:xfrm>
            <a:off x="10327648" y="3816050"/>
            <a:ext cx="14100" cy="49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82"/>
          <p:cNvCxnSpPr/>
          <p:nvPr/>
        </p:nvCxnSpPr>
        <p:spPr>
          <a:xfrm rot="10800000">
            <a:off x="5107350" y="4299200"/>
            <a:ext cx="52224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82"/>
          <p:cNvCxnSpPr>
            <a:endCxn id="549" idx="2"/>
          </p:cNvCxnSpPr>
          <p:nvPr/>
        </p:nvCxnSpPr>
        <p:spPr>
          <a:xfrm flipH="1" rot="10800000">
            <a:off x="5128468" y="3816044"/>
            <a:ext cx="14700" cy="48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82"/>
          <p:cNvSpPr txBox="1"/>
          <p:nvPr/>
        </p:nvSpPr>
        <p:spPr>
          <a:xfrm rot="-5400000">
            <a:off x="320550" y="3342625"/>
            <a:ext cx="21609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CC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Abstract</a:t>
            </a:r>
            <a:endParaRPr sz="3600">
              <a:solidFill>
                <a:srgbClr val="CC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61" name="Google Shape;561;p82"/>
          <p:cNvSpPr txBox="1"/>
          <p:nvPr/>
        </p:nvSpPr>
        <p:spPr>
          <a:xfrm rot="-5400000">
            <a:off x="709650" y="6362875"/>
            <a:ext cx="13827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B5394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Real</a:t>
            </a:r>
            <a:endParaRPr sz="3600">
              <a:solidFill>
                <a:srgbClr val="0B5394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62" name="Google Shape;562;p82"/>
          <p:cNvSpPr/>
          <p:nvPr/>
        </p:nvSpPr>
        <p:spPr>
          <a:xfrm>
            <a:off x="2310175" y="5580250"/>
            <a:ext cx="13188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Init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63" name="Google Shape;563;p82"/>
          <p:cNvSpPr/>
          <p:nvPr/>
        </p:nvSpPr>
        <p:spPr>
          <a:xfrm>
            <a:off x="4196418" y="5580244"/>
            <a:ext cx="17946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Command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64" name="Google Shape;564;p82"/>
          <p:cNvSpPr/>
          <p:nvPr/>
        </p:nvSpPr>
        <p:spPr>
          <a:xfrm>
            <a:off x="6610355" y="5580244"/>
            <a:ext cx="22839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Precondition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65" name="Google Shape;565;p82"/>
          <p:cNvSpPr/>
          <p:nvPr/>
        </p:nvSpPr>
        <p:spPr>
          <a:xfrm>
            <a:off x="11731825" y="6993025"/>
            <a:ext cx="17946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Next state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566" name="Google Shape;566;p82"/>
          <p:cNvCxnSpPr>
            <a:stCxn id="562" idx="3"/>
            <a:endCxn id="563" idx="1"/>
          </p:cNvCxnSpPr>
          <p:nvPr/>
        </p:nvCxnSpPr>
        <p:spPr>
          <a:xfrm>
            <a:off x="3628975" y="6013600"/>
            <a:ext cx="567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82"/>
          <p:cNvCxnSpPr/>
          <p:nvPr/>
        </p:nvCxnSpPr>
        <p:spPr>
          <a:xfrm>
            <a:off x="5990847" y="6013662"/>
            <a:ext cx="567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82"/>
          <p:cNvCxnSpPr>
            <a:stCxn id="564" idx="3"/>
          </p:cNvCxnSpPr>
          <p:nvPr/>
        </p:nvCxnSpPr>
        <p:spPr>
          <a:xfrm flipH="1" rot="10800000">
            <a:off x="8894255" y="5995894"/>
            <a:ext cx="711300" cy="17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82"/>
          <p:cNvCxnSpPr/>
          <p:nvPr/>
        </p:nvCxnSpPr>
        <p:spPr>
          <a:xfrm rot="10800000">
            <a:off x="5051900" y="8046475"/>
            <a:ext cx="7605000" cy="3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82"/>
          <p:cNvCxnSpPr>
            <a:endCxn id="563" idx="2"/>
          </p:cNvCxnSpPr>
          <p:nvPr/>
        </p:nvCxnSpPr>
        <p:spPr>
          <a:xfrm flipH="1" rot="10800000">
            <a:off x="5070018" y="6446944"/>
            <a:ext cx="23700" cy="159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82"/>
          <p:cNvSpPr/>
          <p:nvPr/>
        </p:nvSpPr>
        <p:spPr>
          <a:xfrm>
            <a:off x="6659800" y="6929950"/>
            <a:ext cx="11685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Call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72" name="Google Shape;572;p82"/>
          <p:cNvSpPr/>
          <p:nvPr/>
        </p:nvSpPr>
        <p:spPr>
          <a:xfrm>
            <a:off x="8793080" y="6929944"/>
            <a:ext cx="2283900" cy="86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Postcondition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73" name="Google Shape;573;p82"/>
          <p:cNvSpPr/>
          <p:nvPr/>
        </p:nvSpPr>
        <p:spPr>
          <a:xfrm>
            <a:off x="9651325" y="5319927"/>
            <a:ext cx="1747008" cy="1020384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CC0000"/>
                </a:solidFill>
              </a:rPr>
              <a:t>FAIL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574" name="Google Shape;574;p82"/>
          <p:cNvSpPr txBox="1"/>
          <p:nvPr/>
        </p:nvSpPr>
        <p:spPr>
          <a:xfrm>
            <a:off x="8946155" y="5508963"/>
            <a:ext cx="7962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false</a:t>
            </a:r>
            <a:endParaRPr sz="1800">
              <a:solidFill>
                <a:srgbClr val="CC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575" name="Google Shape;575;p82"/>
          <p:cNvCxnSpPr>
            <a:stCxn id="565" idx="2"/>
          </p:cNvCxnSpPr>
          <p:nvPr/>
        </p:nvCxnSpPr>
        <p:spPr>
          <a:xfrm>
            <a:off x="12629125" y="7859725"/>
            <a:ext cx="15900" cy="19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82"/>
          <p:cNvCxnSpPr/>
          <p:nvPr/>
        </p:nvCxnSpPr>
        <p:spPr>
          <a:xfrm>
            <a:off x="7143575" y="6456850"/>
            <a:ext cx="9300" cy="46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82"/>
          <p:cNvCxnSpPr>
            <a:stCxn id="571" idx="3"/>
            <a:endCxn id="572" idx="1"/>
          </p:cNvCxnSpPr>
          <p:nvPr/>
        </p:nvCxnSpPr>
        <p:spPr>
          <a:xfrm>
            <a:off x="7828300" y="7363300"/>
            <a:ext cx="964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82"/>
          <p:cNvCxnSpPr>
            <a:endCxn id="565" idx="1"/>
          </p:cNvCxnSpPr>
          <p:nvPr/>
        </p:nvCxnSpPr>
        <p:spPr>
          <a:xfrm>
            <a:off x="11076925" y="7426375"/>
            <a:ext cx="654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82"/>
          <p:cNvCxnSpPr/>
          <p:nvPr/>
        </p:nvCxnSpPr>
        <p:spPr>
          <a:xfrm flipH="1" rot="10800000">
            <a:off x="10519875" y="6209575"/>
            <a:ext cx="35400" cy="735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82"/>
          <p:cNvCxnSpPr/>
          <p:nvPr/>
        </p:nvCxnSpPr>
        <p:spPr>
          <a:xfrm flipH="1" rot="10800000">
            <a:off x="7860100" y="6221525"/>
            <a:ext cx="2113500" cy="878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82"/>
          <p:cNvSpPr txBox="1"/>
          <p:nvPr/>
        </p:nvSpPr>
        <p:spPr>
          <a:xfrm rot="-1402631">
            <a:off x="8821921" y="6078512"/>
            <a:ext cx="796154" cy="337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error</a:t>
            </a:r>
            <a:endParaRPr sz="1800">
              <a:solidFill>
                <a:srgbClr val="CC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82" name="Google Shape;582;p82"/>
          <p:cNvSpPr txBox="1"/>
          <p:nvPr>
            <p:ph type="title"/>
          </p:nvPr>
        </p:nvSpPr>
        <p:spPr>
          <a:xfrm>
            <a:off x="779850" y="786600"/>
            <a:ext cx="9211500" cy="15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</a:rPr>
              <a:t>Stateful properties</a:t>
            </a:r>
            <a:endParaRPr b="0" sz="9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3"/>
          <p:cNvSpPr txBox="1"/>
          <p:nvPr>
            <p:ph type="title"/>
          </p:nvPr>
        </p:nvSpPr>
        <p:spPr>
          <a:xfrm>
            <a:off x="869775" y="3013250"/>
            <a:ext cx="13932000" cy="14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State               properties</a:t>
            </a:r>
            <a:endParaRPr sz="9600"/>
          </a:p>
        </p:txBody>
      </p:sp>
      <p:sp>
        <p:nvSpPr>
          <p:cNvPr id="589" name="Google Shape;589;p83"/>
          <p:cNvSpPr/>
          <p:nvPr/>
        </p:nvSpPr>
        <p:spPr>
          <a:xfrm>
            <a:off x="4193225" y="2069150"/>
            <a:ext cx="3978600" cy="944100"/>
          </a:xfrm>
          <a:prstGeom prst="brace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Klarna Text Medium"/>
                <a:ea typeface="Klarna Text Medium"/>
                <a:cs typeface="Klarna Text Medium"/>
                <a:sym typeface="Klarna Text Medium"/>
              </a:rPr>
              <a:t>less</a:t>
            </a:r>
            <a:endParaRPr sz="96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590" name="Google Shape;590;p83"/>
          <p:cNvSpPr/>
          <p:nvPr/>
        </p:nvSpPr>
        <p:spPr>
          <a:xfrm>
            <a:off x="4193225" y="4488900"/>
            <a:ext cx="3978600" cy="944100"/>
          </a:xfrm>
          <a:prstGeom prst="bracePair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Klarna Text Medium"/>
                <a:ea typeface="Klarna Text Medium"/>
                <a:cs typeface="Klarna Text Medium"/>
                <a:sym typeface="Klarna Text Medium"/>
              </a:rPr>
              <a:t>full</a:t>
            </a:r>
            <a:endParaRPr sz="96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4"/>
          <p:cNvSpPr txBox="1"/>
          <p:nvPr>
            <p:ph type="title"/>
          </p:nvPr>
        </p:nvSpPr>
        <p:spPr>
          <a:xfrm>
            <a:off x="779850" y="1864621"/>
            <a:ext cx="13410600" cy="578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Klarna Text"/>
              <a:buChar char="●"/>
            </a:pP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Ghost keys in Google’s levelDB</a:t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Klarna Text"/>
              <a:buChar char="●"/>
            </a:pP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Faults in CAN-bus stack in AUTOSAR</a:t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Date issue</a:t>
            </a: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 in RTBF script - Klarna</a:t>
            </a:r>
            <a:endParaRPr sz="2850">
              <a:latin typeface="Klarna Text"/>
              <a:ea typeface="Klarna Text"/>
              <a:cs typeface="Klarna Text"/>
              <a:sym typeface="Klarna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1250" y="3238671"/>
            <a:ext cx="21336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1252" y="5777025"/>
            <a:ext cx="2487900" cy="820563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4"/>
          <p:cNvSpPr txBox="1"/>
          <p:nvPr>
            <p:ph type="title"/>
          </p:nvPr>
        </p:nvSpPr>
        <p:spPr>
          <a:xfrm>
            <a:off x="779850" y="786600"/>
            <a:ext cx="9211500" cy="150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00000"/>
                </a:solidFill>
              </a:rPr>
              <a:t>Examples of problems</a:t>
            </a:r>
            <a:endParaRPr b="0" sz="96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Klarna Text Medium"/>
              <a:buNone/>
            </a:pPr>
            <a:r>
              <a:rPr lang="en-GB" sz="6000"/>
              <a:t>Agenda</a:t>
            </a:r>
            <a:endParaRPr sz="6000"/>
          </a:p>
        </p:txBody>
      </p:sp>
      <p:sp>
        <p:nvSpPr>
          <p:cNvPr id="251" name="Google Shape;251;p49"/>
          <p:cNvSpPr txBox="1"/>
          <p:nvPr>
            <p:ph type="title"/>
          </p:nvPr>
        </p:nvSpPr>
        <p:spPr>
          <a:xfrm>
            <a:off x="932250" y="2199060"/>
            <a:ext cx="13410600" cy="50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/>
              <a:t>What is property-based testing?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/>
              <a:t>Ways of testing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/>
              <a:t>How to come up with properties? 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/>
              <a:t>Stateless and s</a:t>
            </a:r>
            <a:r>
              <a:rPr lang="en-GB" sz="3600"/>
              <a:t>tateful properties</a:t>
            </a: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5"/>
          <p:cNvSpPr txBox="1"/>
          <p:nvPr/>
        </p:nvSpPr>
        <p:spPr>
          <a:xfrm>
            <a:off x="779850" y="2260200"/>
            <a:ext cx="6335100" cy="50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Less code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High coverage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Easy to find corner cases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</p:txBody>
      </p:sp>
      <p:sp>
        <p:nvSpPr>
          <p:cNvPr id="606" name="Google Shape;606;p85"/>
          <p:cNvSpPr txBox="1"/>
          <p:nvPr/>
        </p:nvSpPr>
        <p:spPr>
          <a:xfrm>
            <a:off x="8023525" y="2260200"/>
            <a:ext cx="6465300" cy="50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Limited scope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Too much time to execute a test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Font typeface="Klarna Text"/>
              <a:buChar char="●"/>
            </a:pP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Requires </a:t>
            </a:r>
            <a:r>
              <a:rPr lang="en-GB" sz="3600">
                <a:latin typeface="Klarna Text"/>
                <a:ea typeface="Klarna Text"/>
                <a:cs typeface="Klarna Text"/>
                <a:sym typeface="Klarna Text"/>
              </a:rPr>
              <a:t>experience</a:t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Klarna Text"/>
              <a:ea typeface="Klarna Text"/>
              <a:cs typeface="Klarna Text"/>
              <a:sym typeface="Klarna Text"/>
            </a:endParaRPr>
          </a:p>
        </p:txBody>
      </p:sp>
      <p:sp>
        <p:nvSpPr>
          <p:cNvPr id="607" name="Google Shape;607;p85"/>
          <p:cNvSpPr/>
          <p:nvPr/>
        </p:nvSpPr>
        <p:spPr>
          <a:xfrm>
            <a:off x="2453400" y="750450"/>
            <a:ext cx="1558500" cy="1371000"/>
          </a:xfrm>
          <a:prstGeom prst="mathPlus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5"/>
          <p:cNvSpPr/>
          <p:nvPr/>
        </p:nvSpPr>
        <p:spPr>
          <a:xfrm>
            <a:off x="9900225" y="837150"/>
            <a:ext cx="1760700" cy="1284300"/>
          </a:xfrm>
          <a:prstGeom prst="mathMinus">
            <a:avLst>
              <a:gd fmla="val 23520" name="adj1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850" y="513200"/>
            <a:ext cx="6363876" cy="76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8825" y="585325"/>
            <a:ext cx="1807825" cy="15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8525" y="3665725"/>
            <a:ext cx="1818125" cy="18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5237" y="7065675"/>
            <a:ext cx="2994700" cy="9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7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</a:t>
            </a:r>
            <a:endParaRPr/>
          </a:p>
        </p:txBody>
      </p:sp>
      <p:sp>
        <p:nvSpPr>
          <p:cNvPr id="624" name="Google Shape;624;p87"/>
          <p:cNvSpPr txBox="1"/>
          <p:nvPr>
            <p:ph idx="1" type="body"/>
          </p:nvPr>
        </p:nvSpPr>
        <p:spPr>
          <a:xfrm>
            <a:off x="779842" y="1976600"/>
            <a:ext cx="9484200" cy="563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1300"/>
              </a:spcBef>
              <a:spcAft>
                <a:spcPts val="0"/>
              </a:spcAft>
              <a:buSzPts val="23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https://propertesting.com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https://www.cs.tufts.edu/~nr/cs257/archive/john-hughes/quviq-testing.pdf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https://github.com/pulitta/perspektywy_2019</a:t>
            </a:r>
            <a:endParaRPr/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8"/>
          <p:cNvSpPr txBox="1"/>
          <p:nvPr>
            <p:ph type="title"/>
          </p:nvPr>
        </p:nvSpPr>
        <p:spPr>
          <a:xfrm>
            <a:off x="779860" y="721539"/>
            <a:ext cx="13410600" cy="6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300">
                <a:solidFill>
                  <a:schemeClr val="accent1"/>
                </a:solidFill>
              </a:rPr>
              <a:t>Thank</a:t>
            </a:r>
            <a:endParaRPr sz="18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300">
                <a:solidFill>
                  <a:schemeClr val="accent1"/>
                </a:solidFill>
              </a:rPr>
              <a:t>you!</a:t>
            </a:r>
            <a:endParaRPr sz="18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type="title"/>
          </p:nvPr>
        </p:nvSpPr>
        <p:spPr>
          <a:xfrm>
            <a:off x="779850" y="1091400"/>
            <a:ext cx="11175600" cy="3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What is property-based testing?</a:t>
            </a:r>
            <a:endParaRPr sz="9600"/>
          </a:p>
        </p:txBody>
      </p:sp>
      <p:pic>
        <p:nvPicPr>
          <p:cNvPr id="258" name="Google Shape;2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6350" y="4571275"/>
            <a:ext cx="4278175" cy="32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type="title"/>
          </p:nvPr>
        </p:nvSpPr>
        <p:spPr>
          <a:xfrm>
            <a:off x="779860" y="1102539"/>
            <a:ext cx="13410600" cy="7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Property Based testing libraries</a:t>
            </a:r>
            <a:endParaRPr sz="6000"/>
          </a:p>
        </p:txBody>
      </p:sp>
      <p:sp>
        <p:nvSpPr>
          <p:cNvPr id="265" name="Google Shape;265;p51"/>
          <p:cNvSpPr txBox="1"/>
          <p:nvPr>
            <p:ph idx="2" type="body"/>
          </p:nvPr>
        </p:nvSpPr>
        <p:spPr>
          <a:xfrm>
            <a:off x="779877" y="2045375"/>
            <a:ext cx="7907700" cy="572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b="1"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Erlang</a:t>
            </a: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: QuickCheck, PropEr</a:t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b="1"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Haskell</a:t>
            </a: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: QuickCheck, leancheck</a:t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b="1"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C++</a:t>
            </a: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: </a:t>
            </a: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QuickCheck++</a:t>
            </a: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, rapidcheck</a:t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b="1"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Java</a:t>
            </a: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: jqwik</a:t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b="1"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Python</a:t>
            </a: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: Hypothesis</a:t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</a:pPr>
            <a:r>
              <a:rPr b="1"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JavaScript</a:t>
            </a: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: Marmelab</a:t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Klarna Text"/>
              <a:buChar char="●"/>
            </a:pPr>
            <a:r>
              <a:rPr lang="en-GB" sz="3600">
                <a:solidFill>
                  <a:srgbClr val="000000"/>
                </a:solidFill>
                <a:latin typeface="Klarna Text"/>
                <a:ea typeface="Klarna Text"/>
                <a:cs typeface="Klarna Text"/>
                <a:sym typeface="Klarna Text"/>
              </a:rPr>
              <a:t>…</a:t>
            </a:r>
            <a:endParaRPr sz="3600">
              <a:solidFill>
                <a:srgbClr val="000000"/>
              </a:solidFill>
              <a:latin typeface="Klarna Text"/>
              <a:ea typeface="Klarna Text"/>
              <a:cs typeface="Klarna Text"/>
              <a:sym typeface="Klarna Text"/>
            </a:endParaRPr>
          </a:p>
          <a:p>
            <a:pPr indent="0" lvl="0" marL="0" rtl="0" algn="l">
              <a:spcBef>
                <a:spcPts val="4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2"/>
          <p:cNvSpPr txBox="1"/>
          <p:nvPr>
            <p:ph type="title"/>
          </p:nvPr>
        </p:nvSpPr>
        <p:spPr>
          <a:xfrm>
            <a:off x="779850" y="1102620"/>
            <a:ext cx="13410600" cy="22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Property-Based testing 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800"/>
              <a:t>way of testing that checks properties of tested function.</a:t>
            </a:r>
            <a:endParaRPr i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272" name="Google Shape;272;p52"/>
          <p:cNvSpPr/>
          <p:nvPr/>
        </p:nvSpPr>
        <p:spPr>
          <a:xfrm>
            <a:off x="5465700" y="5502500"/>
            <a:ext cx="3693654" cy="2105730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properties</a:t>
            </a:r>
            <a:endParaRPr sz="4800"/>
          </a:p>
        </p:txBody>
      </p:sp>
      <p:sp>
        <p:nvSpPr>
          <p:cNvPr id="273" name="Google Shape;273;p52"/>
          <p:cNvSpPr txBox="1"/>
          <p:nvPr/>
        </p:nvSpPr>
        <p:spPr>
          <a:xfrm>
            <a:off x="2496950" y="5893750"/>
            <a:ext cx="1668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example1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274" name="Google Shape;274;p52"/>
          <p:cNvCxnSpPr/>
          <p:nvPr/>
        </p:nvCxnSpPr>
        <p:spPr>
          <a:xfrm>
            <a:off x="4165550" y="6211500"/>
            <a:ext cx="1185000" cy="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5" name="Google Shape;275;p52"/>
          <p:cNvSpPr txBox="1"/>
          <p:nvPr/>
        </p:nvSpPr>
        <p:spPr>
          <a:xfrm>
            <a:off x="2496950" y="6365525"/>
            <a:ext cx="1668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example2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276" name="Google Shape;276;p52"/>
          <p:cNvCxnSpPr/>
          <p:nvPr/>
        </p:nvCxnSpPr>
        <p:spPr>
          <a:xfrm>
            <a:off x="4165550" y="6683275"/>
            <a:ext cx="1185000" cy="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7" name="Google Shape;277;p52"/>
          <p:cNvSpPr txBox="1"/>
          <p:nvPr/>
        </p:nvSpPr>
        <p:spPr>
          <a:xfrm>
            <a:off x="2496950" y="6808150"/>
            <a:ext cx="1668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example3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278" name="Google Shape;278;p52"/>
          <p:cNvCxnSpPr/>
          <p:nvPr/>
        </p:nvCxnSpPr>
        <p:spPr>
          <a:xfrm>
            <a:off x="4165550" y="7125900"/>
            <a:ext cx="1185000" cy="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52"/>
          <p:cNvCxnSpPr/>
          <p:nvPr/>
        </p:nvCxnSpPr>
        <p:spPr>
          <a:xfrm>
            <a:off x="9449950" y="6156775"/>
            <a:ext cx="1185000" cy="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0" name="Google Shape;280;p52"/>
          <p:cNvSpPr txBox="1"/>
          <p:nvPr/>
        </p:nvSpPr>
        <p:spPr>
          <a:xfrm>
            <a:off x="10761575" y="5840425"/>
            <a:ext cx="1668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true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281" name="Google Shape;281;p52"/>
          <p:cNvCxnSpPr/>
          <p:nvPr/>
        </p:nvCxnSpPr>
        <p:spPr>
          <a:xfrm>
            <a:off x="9449950" y="6613975"/>
            <a:ext cx="1185000" cy="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2" name="Google Shape;282;p52"/>
          <p:cNvSpPr txBox="1"/>
          <p:nvPr/>
        </p:nvSpPr>
        <p:spPr>
          <a:xfrm>
            <a:off x="10761575" y="6297625"/>
            <a:ext cx="1668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true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cxnSp>
        <p:nvCxnSpPr>
          <p:cNvPr id="283" name="Google Shape;283;p52"/>
          <p:cNvCxnSpPr/>
          <p:nvPr/>
        </p:nvCxnSpPr>
        <p:spPr>
          <a:xfrm>
            <a:off x="9449950" y="7071175"/>
            <a:ext cx="1185000" cy="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4" name="Google Shape;284;p52"/>
          <p:cNvSpPr txBox="1"/>
          <p:nvPr/>
        </p:nvSpPr>
        <p:spPr>
          <a:xfrm>
            <a:off x="10761575" y="6754825"/>
            <a:ext cx="16686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Klarna Text Medium"/>
                <a:ea typeface="Klarna Text Medium"/>
                <a:cs typeface="Klarna Text Medium"/>
                <a:sym typeface="Klarna Text Medium"/>
              </a:rPr>
              <a:t>false</a:t>
            </a:r>
            <a:endParaRPr sz="2400"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  <p:sp>
        <p:nvSpPr>
          <p:cNvPr id="285" name="Google Shape;285;p52"/>
          <p:cNvSpPr/>
          <p:nvPr/>
        </p:nvSpPr>
        <p:spPr>
          <a:xfrm>
            <a:off x="5873725" y="3189450"/>
            <a:ext cx="2525700" cy="1443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rule</a:t>
            </a:r>
            <a:endParaRPr sz="4800"/>
          </a:p>
        </p:txBody>
      </p:sp>
      <p:cxnSp>
        <p:nvCxnSpPr>
          <p:cNvPr id="286" name="Google Shape;286;p52"/>
          <p:cNvCxnSpPr/>
          <p:nvPr/>
        </p:nvCxnSpPr>
        <p:spPr>
          <a:xfrm>
            <a:off x="7132975" y="4799863"/>
            <a:ext cx="7200" cy="53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>
            <p:ph type="title"/>
          </p:nvPr>
        </p:nvSpPr>
        <p:spPr>
          <a:xfrm>
            <a:off x="779850" y="1091400"/>
            <a:ext cx="11175600" cy="373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/>
              <a:t>Two ways of testing</a:t>
            </a:r>
            <a:endParaRPr sz="9600"/>
          </a:p>
        </p:txBody>
      </p:sp>
      <p:sp>
        <p:nvSpPr>
          <p:cNvPr id="293" name="Google Shape;293;p53"/>
          <p:cNvSpPr/>
          <p:nvPr/>
        </p:nvSpPr>
        <p:spPr>
          <a:xfrm>
            <a:off x="7962625" y="2416400"/>
            <a:ext cx="4832700" cy="24855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Example-Based way</a:t>
            </a:r>
            <a:endParaRPr sz="3600"/>
          </a:p>
        </p:txBody>
      </p:sp>
      <p:sp>
        <p:nvSpPr>
          <p:cNvPr id="294" name="Google Shape;294;p53"/>
          <p:cNvSpPr/>
          <p:nvPr/>
        </p:nvSpPr>
        <p:spPr>
          <a:xfrm rot="10800000">
            <a:off x="7686400" y="5164225"/>
            <a:ext cx="4844400" cy="2543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3"/>
          <p:cNvSpPr txBox="1"/>
          <p:nvPr/>
        </p:nvSpPr>
        <p:spPr>
          <a:xfrm>
            <a:off x="8058475" y="5097475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dk1"/>
                </a:solidFill>
              </a:rPr>
              <a:t>Property</a:t>
            </a:r>
            <a:r>
              <a:rPr lang="en-GB" sz="3600">
                <a:solidFill>
                  <a:schemeClr val="dk1"/>
                </a:solidFill>
              </a:rPr>
              <a:t>-Based way</a:t>
            </a:r>
            <a:endParaRPr>
              <a:latin typeface="Klarna Text Medium"/>
              <a:ea typeface="Klarna Text Medium"/>
              <a:cs typeface="Klarna Text Medium"/>
              <a:sym typeface="Klarna Tex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idx="4294967295" type="title"/>
          </p:nvPr>
        </p:nvSpPr>
        <p:spPr>
          <a:xfrm>
            <a:off x="779850" y="974350"/>
            <a:ext cx="12757200" cy="630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GB" sz="7200">
                <a:solidFill>
                  <a:srgbClr val="000000"/>
                </a:solidFill>
                <a:latin typeface="Klarna Text Medium"/>
                <a:ea typeface="Klarna Text Medium"/>
                <a:cs typeface="Klarna Text Medium"/>
                <a:sym typeface="Klarna Text Medium"/>
              </a:rPr>
              <a:t>Example-based way </a:t>
            </a:r>
            <a:endParaRPr b="0" sz="7200">
              <a:solidFill>
                <a:srgbClr val="000000"/>
              </a:solidFill>
              <a:latin typeface="Klarna Text Medium"/>
              <a:ea typeface="Klarna Text Medium"/>
              <a:cs typeface="Klarna Text Medium"/>
              <a:sym typeface="Klarna Tex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4800">
                <a:solidFill>
                  <a:srgbClr val="000000"/>
                </a:solidFill>
              </a:rPr>
              <a:t>traditional way of testing when user gives list of examples to verify that a function works as expected.</a:t>
            </a:r>
            <a:endParaRPr i="1" sz="4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4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>
                <a:solidFill>
                  <a:srgbClr val="000000"/>
                </a:solidFill>
              </a:rPr>
              <a:t>Unit tests -</a:t>
            </a:r>
            <a:endParaRPr i="1" sz="4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4800">
                <a:solidFill>
                  <a:srgbClr val="000000"/>
                </a:solidFill>
              </a:rPr>
              <a:t>good representatives of this type of testing.</a:t>
            </a:r>
            <a:endParaRPr i="1"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larna">
  <a:themeElements>
    <a:clrScheme name="Klarna_Colors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FFB3C7"/>
      </a:accent1>
      <a:accent2>
        <a:srgbClr val="F1DED0"/>
      </a:accent2>
      <a:accent3>
        <a:srgbClr val="D3DEDC"/>
      </a:accent3>
      <a:accent4>
        <a:srgbClr val="D7BBD4"/>
      </a:accent4>
      <a:accent5>
        <a:srgbClr val="A2B2D2"/>
      </a:accent5>
      <a:accent6>
        <a:srgbClr val="487B94"/>
      </a:accent6>
      <a:hlink>
        <a:srgbClr val="A2B2D2"/>
      </a:hlink>
      <a:folHlink>
        <a:srgbClr val="487B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åskala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